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embeddings/oleObject1.bin" ContentType="application/vnd.openxmlformats-officedocument.oleObject"/>
  <Override PartName="/ppt/charts/chart1.xml" ContentType="application/vnd.openxmlformats-officedocument.drawingml.chart+xml"/>
  <Override PartName="/ppt/drawings/drawing1.xml" ContentType="application/vnd.openxmlformats-officedocument.drawingml.chartshapes+xml"/>
  <Override PartName="/ppt/charts/chart2.xml" ContentType="application/vnd.openxmlformats-officedocument.drawingml.chart+xml"/>
  <Override PartName="/ppt/drawings/drawing2.xml" ContentType="application/vnd.openxmlformats-officedocument.drawingml.chartshape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28"/>
  </p:notesMasterIdLst>
  <p:handoutMasterIdLst>
    <p:handoutMasterId r:id="rId29"/>
  </p:handoutMasterIdLst>
  <p:sldIdLst>
    <p:sldId id="256" r:id="rId2"/>
    <p:sldId id="257" r:id="rId3"/>
    <p:sldId id="258" r:id="rId4"/>
    <p:sldId id="259" r:id="rId5"/>
    <p:sldId id="262" r:id="rId6"/>
    <p:sldId id="266" r:id="rId7"/>
    <p:sldId id="267" r:id="rId8"/>
    <p:sldId id="291" r:id="rId9"/>
    <p:sldId id="292" r:id="rId10"/>
    <p:sldId id="293" r:id="rId11"/>
    <p:sldId id="295" r:id="rId12"/>
    <p:sldId id="294" r:id="rId13"/>
    <p:sldId id="301" r:id="rId14"/>
    <p:sldId id="302" r:id="rId15"/>
    <p:sldId id="296" r:id="rId16"/>
    <p:sldId id="274" r:id="rId17"/>
    <p:sldId id="298" r:id="rId18"/>
    <p:sldId id="297" r:id="rId19"/>
    <p:sldId id="304" r:id="rId20"/>
    <p:sldId id="305" r:id="rId21"/>
    <p:sldId id="300" r:id="rId22"/>
    <p:sldId id="303" r:id="rId23"/>
    <p:sldId id="289" r:id="rId24"/>
    <p:sldId id="299" r:id="rId25"/>
    <p:sldId id="306" r:id="rId26"/>
    <p:sldId id="281"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020E"/>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02" autoAdjust="0"/>
    <p:restoredTop sz="99658" autoAdjust="0"/>
  </p:normalViewPr>
  <p:slideViewPr>
    <p:cSldViewPr snapToGrid="0" snapToObjects="1">
      <p:cViewPr varScale="1">
        <p:scale>
          <a:sx n="87" d="100"/>
          <a:sy n="87" d="100"/>
        </p:scale>
        <p:origin x="-672" y="-104"/>
      </p:cViewPr>
      <p:guideLst>
        <p:guide orient="horz" pos="2160"/>
        <p:guide pos="2880"/>
      </p:guideLst>
    </p:cSldViewPr>
  </p:slideViewPr>
  <p:notesTextViewPr>
    <p:cViewPr>
      <p:scale>
        <a:sx n="100" d="100"/>
        <a:sy n="100" d="100"/>
      </p:scale>
      <p:origin x="0" y="0"/>
    </p:cViewPr>
  </p:notesTextViewPr>
  <p:sorterViewPr>
    <p:cViewPr>
      <p:scale>
        <a:sx n="167" d="100"/>
        <a:sy n="167" d="100"/>
      </p:scale>
      <p:origin x="0" y="10928"/>
    </p:cViewPr>
  </p:sorter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interSettings" Target="printerSettings/printerSettings1.bin"/><Relationship Id="rId31" Type="http://schemas.openxmlformats.org/officeDocument/2006/relationships/presProps" Target="presProps.xml"/><Relationship Id="rId32" Type="http://schemas.openxmlformats.org/officeDocument/2006/relationships/viewProps" Target="viewProps.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heme" Target="theme/theme1.xml"/><Relationship Id="rId34"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Andy:Dropbox%20(DMaP):DMAP%20Faculty%20Folder:Videos:FarmCaseScripts:Farm%20Data%20MPP.xlsx" TargetMode="External"/><Relationship Id="rId2" Type="http://schemas.openxmlformats.org/officeDocument/2006/relationships/chartUserShapes" Target="../drawings/drawing1.xml"/></Relationships>
</file>

<file path=ppt/charts/_rels/chart2.xml.rels><?xml version="1.0" encoding="UTF-8" standalone="yes"?>
<Relationships xmlns="http://schemas.openxmlformats.org/package/2006/relationships"><Relationship Id="rId1" Type="http://schemas.openxmlformats.org/officeDocument/2006/relationships/oleObject" Target="Macintosh%20HD:Users:Andy:Dropbox%20(DMaP):AMN%20DAIRY:DATA:COSTS:Dairy%20Margin%20AMN.xlsx" TargetMode="External"/><Relationship Id="rId2" Type="http://schemas.openxmlformats.org/officeDocument/2006/relationships/chartUserShapes" Target="../drawings/drawing2.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0.101521762904637"/>
          <c:y val="0.0934343814117369"/>
          <c:w val="0.91199591717702"/>
          <c:h val="0.814421641189803"/>
        </c:manualLayout>
      </c:layout>
      <c:barChart>
        <c:barDir val="col"/>
        <c:grouping val="clustered"/>
        <c:varyColors val="0"/>
        <c:ser>
          <c:idx val="1"/>
          <c:order val="0"/>
          <c:tx>
            <c:v>Tier 1 - discounted</c:v>
          </c:tx>
          <c:spPr>
            <a:solidFill>
              <a:schemeClr val="accent3">
                <a:lumMod val="50000"/>
              </a:schemeClr>
            </a:solidFill>
            <a:ln>
              <a:solidFill>
                <a:schemeClr val="accent3">
                  <a:lumMod val="50000"/>
                </a:schemeClr>
              </a:solidFill>
            </a:ln>
          </c:spPr>
          <c:invertIfNegative val="0"/>
          <c:cat>
            <c:numRef>
              <c:f>Premia!$A$6:$A$14</c:f>
              <c:numCache>
                <c:formatCode>"$"#,##0.00_);[Red]\("$"#,##0.00\)</c:formatCode>
                <c:ptCount val="9"/>
                <c:pt idx="0">
                  <c:v>4.0</c:v>
                </c:pt>
                <c:pt idx="1">
                  <c:v>4.5</c:v>
                </c:pt>
                <c:pt idx="2">
                  <c:v>5.0</c:v>
                </c:pt>
                <c:pt idx="3">
                  <c:v>5.5</c:v>
                </c:pt>
                <c:pt idx="4">
                  <c:v>6.0</c:v>
                </c:pt>
                <c:pt idx="5">
                  <c:v>6.5</c:v>
                </c:pt>
                <c:pt idx="6">
                  <c:v>7.0</c:v>
                </c:pt>
                <c:pt idx="7">
                  <c:v>7.5</c:v>
                </c:pt>
                <c:pt idx="8">
                  <c:v>8.0</c:v>
                </c:pt>
              </c:numCache>
            </c:numRef>
          </c:cat>
          <c:val>
            <c:numRef>
              <c:f>Premia!$B$6:$B$14</c:f>
              <c:numCache>
                <c:formatCode>"$"#,##0.000_);[Red]\("$"#,##0.000\)</c:formatCode>
                <c:ptCount val="9"/>
                <c:pt idx="0">
                  <c:v>0.0</c:v>
                </c:pt>
                <c:pt idx="1">
                  <c:v>0.0075</c:v>
                </c:pt>
                <c:pt idx="2">
                  <c:v>0.01875</c:v>
                </c:pt>
                <c:pt idx="3">
                  <c:v>0.03</c:v>
                </c:pt>
                <c:pt idx="4">
                  <c:v>0.04125</c:v>
                </c:pt>
                <c:pt idx="5">
                  <c:v>0.0675</c:v>
                </c:pt>
                <c:pt idx="6">
                  <c:v>0.16275</c:v>
                </c:pt>
                <c:pt idx="7">
                  <c:v>0.225</c:v>
                </c:pt>
                <c:pt idx="8">
                  <c:v>0.475</c:v>
                </c:pt>
              </c:numCache>
            </c:numRef>
          </c:val>
        </c:ser>
        <c:ser>
          <c:idx val="2"/>
          <c:order val="1"/>
          <c:tx>
            <c:v>Tier 1</c:v>
          </c:tx>
          <c:invertIfNegative val="0"/>
          <c:cat>
            <c:numRef>
              <c:f>Premia!$A$6:$A$14</c:f>
              <c:numCache>
                <c:formatCode>"$"#,##0.00_);[Red]\("$"#,##0.00\)</c:formatCode>
                <c:ptCount val="9"/>
                <c:pt idx="0">
                  <c:v>4.0</c:v>
                </c:pt>
                <c:pt idx="1">
                  <c:v>4.5</c:v>
                </c:pt>
                <c:pt idx="2">
                  <c:v>5.0</c:v>
                </c:pt>
                <c:pt idx="3">
                  <c:v>5.5</c:v>
                </c:pt>
                <c:pt idx="4">
                  <c:v>6.0</c:v>
                </c:pt>
                <c:pt idx="5">
                  <c:v>6.5</c:v>
                </c:pt>
                <c:pt idx="6">
                  <c:v>7.0</c:v>
                </c:pt>
                <c:pt idx="7">
                  <c:v>7.5</c:v>
                </c:pt>
                <c:pt idx="8">
                  <c:v>8.0</c:v>
                </c:pt>
              </c:numCache>
            </c:numRef>
          </c:cat>
          <c:val>
            <c:numRef>
              <c:f>Premia!$C$6:$C$14</c:f>
              <c:numCache>
                <c:formatCode>"$"#,##0.000_);[Red]\("$"#,##0.000\)</c:formatCode>
                <c:ptCount val="9"/>
                <c:pt idx="0">
                  <c:v>0.0</c:v>
                </c:pt>
                <c:pt idx="1">
                  <c:v>0.01</c:v>
                </c:pt>
                <c:pt idx="2">
                  <c:v>0.025</c:v>
                </c:pt>
                <c:pt idx="3">
                  <c:v>0.04</c:v>
                </c:pt>
                <c:pt idx="4">
                  <c:v>0.055</c:v>
                </c:pt>
                <c:pt idx="5">
                  <c:v>0.09</c:v>
                </c:pt>
                <c:pt idx="6">
                  <c:v>0.217</c:v>
                </c:pt>
                <c:pt idx="7">
                  <c:v>0.3</c:v>
                </c:pt>
                <c:pt idx="8">
                  <c:v>0.475</c:v>
                </c:pt>
              </c:numCache>
            </c:numRef>
          </c:val>
        </c:ser>
        <c:ser>
          <c:idx val="3"/>
          <c:order val="2"/>
          <c:tx>
            <c:v>Tier 2</c:v>
          </c:tx>
          <c:spPr>
            <a:solidFill>
              <a:schemeClr val="tx2">
                <a:lumMod val="60000"/>
                <a:lumOff val="40000"/>
              </a:schemeClr>
            </a:solidFill>
            <a:ln>
              <a:solidFill>
                <a:schemeClr val="tx2">
                  <a:lumMod val="60000"/>
                  <a:lumOff val="40000"/>
                </a:schemeClr>
              </a:solidFill>
            </a:ln>
          </c:spPr>
          <c:invertIfNegative val="0"/>
          <c:cat>
            <c:numRef>
              <c:f>Premia!$A$6:$A$14</c:f>
              <c:numCache>
                <c:formatCode>"$"#,##0.00_);[Red]\("$"#,##0.00\)</c:formatCode>
                <c:ptCount val="9"/>
                <c:pt idx="0">
                  <c:v>4.0</c:v>
                </c:pt>
                <c:pt idx="1">
                  <c:v>4.5</c:v>
                </c:pt>
                <c:pt idx="2">
                  <c:v>5.0</c:v>
                </c:pt>
                <c:pt idx="3">
                  <c:v>5.5</c:v>
                </c:pt>
                <c:pt idx="4">
                  <c:v>6.0</c:v>
                </c:pt>
                <c:pt idx="5">
                  <c:v>6.5</c:v>
                </c:pt>
                <c:pt idx="6">
                  <c:v>7.0</c:v>
                </c:pt>
                <c:pt idx="7">
                  <c:v>7.5</c:v>
                </c:pt>
                <c:pt idx="8">
                  <c:v>8.0</c:v>
                </c:pt>
              </c:numCache>
            </c:numRef>
          </c:cat>
          <c:val>
            <c:numRef>
              <c:f>Premia!$D$6:$D$14</c:f>
              <c:numCache>
                <c:formatCode>"$"#,##0.000_);[Red]\("$"#,##0.000\)</c:formatCode>
                <c:ptCount val="9"/>
                <c:pt idx="0">
                  <c:v>0.0</c:v>
                </c:pt>
                <c:pt idx="1">
                  <c:v>0.02</c:v>
                </c:pt>
                <c:pt idx="2">
                  <c:v>0.04</c:v>
                </c:pt>
                <c:pt idx="3">
                  <c:v>0.1</c:v>
                </c:pt>
                <c:pt idx="4">
                  <c:v>0.155</c:v>
                </c:pt>
                <c:pt idx="5">
                  <c:v>0.29</c:v>
                </c:pt>
                <c:pt idx="6">
                  <c:v>0.83</c:v>
                </c:pt>
                <c:pt idx="7">
                  <c:v>1.06</c:v>
                </c:pt>
                <c:pt idx="8">
                  <c:v>1.36</c:v>
                </c:pt>
              </c:numCache>
            </c:numRef>
          </c:val>
        </c:ser>
        <c:dLbls>
          <c:showLegendKey val="0"/>
          <c:showVal val="0"/>
          <c:showCatName val="0"/>
          <c:showSerName val="0"/>
          <c:showPercent val="0"/>
          <c:showBubbleSize val="0"/>
        </c:dLbls>
        <c:gapWidth val="150"/>
        <c:axId val="-2112529960"/>
        <c:axId val="-2112526920"/>
      </c:barChart>
      <c:catAx>
        <c:axId val="-2112529960"/>
        <c:scaling>
          <c:orientation val="minMax"/>
        </c:scaling>
        <c:delete val="0"/>
        <c:axPos val="b"/>
        <c:numFmt formatCode="&quot;$&quot;#,##0.00_);[Red]\(&quot;$&quot;#,##0.00\)" sourceLinked="1"/>
        <c:majorTickMark val="out"/>
        <c:minorTickMark val="none"/>
        <c:tickLblPos val="nextTo"/>
        <c:crossAx val="-2112526920"/>
        <c:crosses val="autoZero"/>
        <c:auto val="1"/>
        <c:lblAlgn val="ctr"/>
        <c:lblOffset val="100"/>
        <c:noMultiLvlLbl val="0"/>
      </c:catAx>
      <c:valAx>
        <c:axId val="-2112526920"/>
        <c:scaling>
          <c:orientation val="minMax"/>
        </c:scaling>
        <c:delete val="0"/>
        <c:axPos val="l"/>
        <c:majorGridlines/>
        <c:numFmt formatCode="&quot;$&quot;#,##0.00_);[Red]\(&quot;$&quot;#,##0.00\)" sourceLinked="0"/>
        <c:majorTickMark val="out"/>
        <c:minorTickMark val="none"/>
        <c:tickLblPos val="nextTo"/>
        <c:crossAx val="-2112529960"/>
        <c:crosses val="autoZero"/>
        <c:crossBetween val="between"/>
        <c:majorUnit val="0.25"/>
      </c:valAx>
      <c:spPr>
        <a:solidFill>
          <a:schemeClr val="bg1"/>
        </a:solidFill>
      </c:spPr>
    </c:plotArea>
    <c:legend>
      <c:legendPos val="t"/>
      <c:layout>
        <c:manualLayout>
          <c:xMode val="edge"/>
          <c:yMode val="edge"/>
          <c:x val="0.154622455526393"/>
          <c:y val="0.153906205477881"/>
          <c:w val="0.563347681539808"/>
          <c:h val="0.0568600882014283"/>
        </c:manualLayout>
      </c:layout>
      <c:overlay val="0"/>
      <c:spPr>
        <a:solidFill>
          <a:schemeClr val="bg1"/>
        </a:solidFill>
        <a:ln>
          <a:solidFill>
            <a:srgbClr val="660066"/>
          </a:solidFill>
        </a:ln>
      </c:spPr>
    </c:legend>
    <c:plotVisOnly val="1"/>
    <c:dispBlanksAs val="gap"/>
    <c:showDLblsOverMax val="0"/>
  </c:chart>
  <c:txPr>
    <a:bodyPr/>
    <a:lstStyle/>
    <a:p>
      <a:pPr>
        <a:defRPr sz="1600">
          <a:latin typeface="Candara"/>
          <a:cs typeface="Candara"/>
        </a:defRPr>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title>
      <c:tx>
        <c:rich>
          <a:bodyPr/>
          <a:lstStyle/>
          <a:p>
            <a:pPr>
              <a:defRPr sz="1600"/>
            </a:pPr>
            <a:r>
              <a:rPr lang="en-US" sz="1600"/>
              <a:t>National Margin by Two-Month Averages, Jan/Feb 2000 to May/Jun 2014</a:t>
            </a:r>
          </a:p>
        </c:rich>
      </c:tx>
      <c:layout/>
      <c:overlay val="0"/>
    </c:title>
    <c:autoTitleDeleted val="0"/>
    <c:plotArea>
      <c:layout/>
      <c:lineChart>
        <c:grouping val="standard"/>
        <c:varyColors val="0"/>
        <c:ser>
          <c:idx val="0"/>
          <c:order val="0"/>
          <c:tx>
            <c:v>Couplet</c:v>
          </c:tx>
          <c:spPr>
            <a:ln>
              <a:solidFill>
                <a:schemeClr val="accent3">
                  <a:lumMod val="75000"/>
                </a:schemeClr>
              </a:solidFill>
            </a:ln>
          </c:spPr>
          <c:marker>
            <c:symbol val="none"/>
          </c:marker>
          <c:cat>
            <c:numRef>
              <c:f>DATA!$D$6:$D$179</c:f>
              <c:numCache>
                <c:formatCode>0.00</c:formatCode>
                <c:ptCount val="174"/>
                <c:pt idx="0">
                  <c:v>2000.01</c:v>
                </c:pt>
                <c:pt idx="1">
                  <c:v>2000.02</c:v>
                </c:pt>
                <c:pt idx="2">
                  <c:v>2000.03</c:v>
                </c:pt>
                <c:pt idx="3">
                  <c:v>2000.04</c:v>
                </c:pt>
                <c:pt idx="4">
                  <c:v>2000.05</c:v>
                </c:pt>
                <c:pt idx="5">
                  <c:v>2000.06</c:v>
                </c:pt>
                <c:pt idx="6">
                  <c:v>2000.07</c:v>
                </c:pt>
                <c:pt idx="7">
                  <c:v>2000.08</c:v>
                </c:pt>
                <c:pt idx="8">
                  <c:v>2000.09</c:v>
                </c:pt>
                <c:pt idx="9">
                  <c:v>2000.1</c:v>
                </c:pt>
                <c:pt idx="10">
                  <c:v>2000.11</c:v>
                </c:pt>
                <c:pt idx="11">
                  <c:v>2000.12</c:v>
                </c:pt>
                <c:pt idx="12">
                  <c:v>2001.01</c:v>
                </c:pt>
                <c:pt idx="13">
                  <c:v>2001.02</c:v>
                </c:pt>
                <c:pt idx="14">
                  <c:v>2001.03</c:v>
                </c:pt>
                <c:pt idx="15">
                  <c:v>2001.04</c:v>
                </c:pt>
                <c:pt idx="16">
                  <c:v>2001.05</c:v>
                </c:pt>
                <c:pt idx="17">
                  <c:v>2001.06</c:v>
                </c:pt>
                <c:pt idx="18">
                  <c:v>2001.07</c:v>
                </c:pt>
                <c:pt idx="19">
                  <c:v>2001.08</c:v>
                </c:pt>
                <c:pt idx="20">
                  <c:v>2001.09</c:v>
                </c:pt>
                <c:pt idx="21">
                  <c:v>2001.1</c:v>
                </c:pt>
                <c:pt idx="22">
                  <c:v>2001.11</c:v>
                </c:pt>
                <c:pt idx="23">
                  <c:v>2001.12</c:v>
                </c:pt>
                <c:pt idx="24">
                  <c:v>2002.01</c:v>
                </c:pt>
                <c:pt idx="25">
                  <c:v>2002.02</c:v>
                </c:pt>
                <c:pt idx="26">
                  <c:v>2002.03</c:v>
                </c:pt>
                <c:pt idx="27">
                  <c:v>2002.04</c:v>
                </c:pt>
                <c:pt idx="28">
                  <c:v>2002.05</c:v>
                </c:pt>
                <c:pt idx="29">
                  <c:v>2002.06</c:v>
                </c:pt>
                <c:pt idx="30">
                  <c:v>2002.07</c:v>
                </c:pt>
                <c:pt idx="31">
                  <c:v>2002.08</c:v>
                </c:pt>
                <c:pt idx="32">
                  <c:v>2002.09</c:v>
                </c:pt>
                <c:pt idx="33">
                  <c:v>2002.1</c:v>
                </c:pt>
                <c:pt idx="34">
                  <c:v>2002.11</c:v>
                </c:pt>
                <c:pt idx="35">
                  <c:v>2002.12</c:v>
                </c:pt>
                <c:pt idx="36">
                  <c:v>2003.01</c:v>
                </c:pt>
                <c:pt idx="37">
                  <c:v>2003.02</c:v>
                </c:pt>
                <c:pt idx="38">
                  <c:v>2003.03</c:v>
                </c:pt>
                <c:pt idx="39">
                  <c:v>2003.04</c:v>
                </c:pt>
                <c:pt idx="40">
                  <c:v>2003.05</c:v>
                </c:pt>
                <c:pt idx="41">
                  <c:v>2003.06</c:v>
                </c:pt>
                <c:pt idx="42">
                  <c:v>2003.07</c:v>
                </c:pt>
                <c:pt idx="43">
                  <c:v>2003.08</c:v>
                </c:pt>
                <c:pt idx="44">
                  <c:v>2003.09</c:v>
                </c:pt>
                <c:pt idx="45">
                  <c:v>2003.1</c:v>
                </c:pt>
                <c:pt idx="46">
                  <c:v>2003.11</c:v>
                </c:pt>
                <c:pt idx="47">
                  <c:v>2003.12</c:v>
                </c:pt>
                <c:pt idx="48">
                  <c:v>2004.01</c:v>
                </c:pt>
                <c:pt idx="49">
                  <c:v>2004.02</c:v>
                </c:pt>
                <c:pt idx="50">
                  <c:v>2004.03</c:v>
                </c:pt>
                <c:pt idx="51">
                  <c:v>2004.04</c:v>
                </c:pt>
                <c:pt idx="52">
                  <c:v>2004.05</c:v>
                </c:pt>
                <c:pt idx="53">
                  <c:v>2004.06</c:v>
                </c:pt>
                <c:pt idx="54">
                  <c:v>2004.07</c:v>
                </c:pt>
                <c:pt idx="55">
                  <c:v>2004.08</c:v>
                </c:pt>
                <c:pt idx="56">
                  <c:v>2004.09</c:v>
                </c:pt>
                <c:pt idx="57">
                  <c:v>2004.1</c:v>
                </c:pt>
                <c:pt idx="58">
                  <c:v>2004.11</c:v>
                </c:pt>
                <c:pt idx="59">
                  <c:v>2004.12</c:v>
                </c:pt>
                <c:pt idx="60">
                  <c:v>2005.01</c:v>
                </c:pt>
                <c:pt idx="61">
                  <c:v>2005.02</c:v>
                </c:pt>
                <c:pt idx="62">
                  <c:v>2005.03</c:v>
                </c:pt>
                <c:pt idx="63">
                  <c:v>2005.04</c:v>
                </c:pt>
                <c:pt idx="64">
                  <c:v>2005.05</c:v>
                </c:pt>
                <c:pt idx="65">
                  <c:v>2005.06</c:v>
                </c:pt>
                <c:pt idx="66">
                  <c:v>2005.07</c:v>
                </c:pt>
                <c:pt idx="67">
                  <c:v>2005.08</c:v>
                </c:pt>
                <c:pt idx="68">
                  <c:v>2005.09</c:v>
                </c:pt>
                <c:pt idx="69">
                  <c:v>2005.1</c:v>
                </c:pt>
                <c:pt idx="70">
                  <c:v>2005.11</c:v>
                </c:pt>
                <c:pt idx="71">
                  <c:v>2005.12</c:v>
                </c:pt>
                <c:pt idx="72">
                  <c:v>2006.01</c:v>
                </c:pt>
                <c:pt idx="73">
                  <c:v>2006.02</c:v>
                </c:pt>
                <c:pt idx="74">
                  <c:v>2006.03</c:v>
                </c:pt>
                <c:pt idx="75">
                  <c:v>2006.04</c:v>
                </c:pt>
                <c:pt idx="76">
                  <c:v>2006.05</c:v>
                </c:pt>
                <c:pt idx="77">
                  <c:v>2006.06</c:v>
                </c:pt>
                <c:pt idx="78">
                  <c:v>2006.07</c:v>
                </c:pt>
                <c:pt idx="79">
                  <c:v>2006.08</c:v>
                </c:pt>
                <c:pt idx="80">
                  <c:v>2006.09</c:v>
                </c:pt>
                <c:pt idx="81">
                  <c:v>2006.1</c:v>
                </c:pt>
                <c:pt idx="82">
                  <c:v>2006.11</c:v>
                </c:pt>
                <c:pt idx="83">
                  <c:v>2006.12</c:v>
                </c:pt>
                <c:pt idx="84">
                  <c:v>2007.01</c:v>
                </c:pt>
                <c:pt idx="85">
                  <c:v>2007.02</c:v>
                </c:pt>
                <c:pt idx="86">
                  <c:v>2007.03</c:v>
                </c:pt>
                <c:pt idx="87">
                  <c:v>2007.04</c:v>
                </c:pt>
                <c:pt idx="88">
                  <c:v>2007.05</c:v>
                </c:pt>
                <c:pt idx="89">
                  <c:v>2007.06</c:v>
                </c:pt>
                <c:pt idx="90">
                  <c:v>2007.07</c:v>
                </c:pt>
                <c:pt idx="91">
                  <c:v>2007.08</c:v>
                </c:pt>
                <c:pt idx="92">
                  <c:v>2007.09</c:v>
                </c:pt>
                <c:pt idx="93">
                  <c:v>2007.1</c:v>
                </c:pt>
                <c:pt idx="94">
                  <c:v>2007.11</c:v>
                </c:pt>
                <c:pt idx="95">
                  <c:v>2007.12</c:v>
                </c:pt>
                <c:pt idx="96">
                  <c:v>2008.01</c:v>
                </c:pt>
                <c:pt idx="97">
                  <c:v>2008.02</c:v>
                </c:pt>
                <c:pt idx="98">
                  <c:v>2008.03</c:v>
                </c:pt>
                <c:pt idx="99">
                  <c:v>2008.04</c:v>
                </c:pt>
                <c:pt idx="100">
                  <c:v>2008.05</c:v>
                </c:pt>
                <c:pt idx="101">
                  <c:v>2008.06</c:v>
                </c:pt>
                <c:pt idx="102">
                  <c:v>2008.07</c:v>
                </c:pt>
                <c:pt idx="103">
                  <c:v>2008.08</c:v>
                </c:pt>
                <c:pt idx="104">
                  <c:v>2008.09</c:v>
                </c:pt>
                <c:pt idx="105">
                  <c:v>2008.1</c:v>
                </c:pt>
                <c:pt idx="106">
                  <c:v>2008.11</c:v>
                </c:pt>
                <c:pt idx="107">
                  <c:v>2008.12</c:v>
                </c:pt>
                <c:pt idx="108">
                  <c:v>2009.01</c:v>
                </c:pt>
                <c:pt idx="109">
                  <c:v>2009.02</c:v>
                </c:pt>
                <c:pt idx="110">
                  <c:v>2009.03</c:v>
                </c:pt>
                <c:pt idx="111">
                  <c:v>2009.04</c:v>
                </c:pt>
                <c:pt idx="112">
                  <c:v>2009.05</c:v>
                </c:pt>
                <c:pt idx="113">
                  <c:v>2009.06</c:v>
                </c:pt>
                <c:pt idx="114">
                  <c:v>2009.07</c:v>
                </c:pt>
                <c:pt idx="115">
                  <c:v>2009.08</c:v>
                </c:pt>
                <c:pt idx="116">
                  <c:v>2009.09</c:v>
                </c:pt>
                <c:pt idx="117">
                  <c:v>2009.1</c:v>
                </c:pt>
                <c:pt idx="118">
                  <c:v>2009.11</c:v>
                </c:pt>
                <c:pt idx="119">
                  <c:v>2009.12</c:v>
                </c:pt>
                <c:pt idx="120">
                  <c:v>2010.01</c:v>
                </c:pt>
                <c:pt idx="121">
                  <c:v>2010.02</c:v>
                </c:pt>
                <c:pt idx="122">
                  <c:v>2010.03</c:v>
                </c:pt>
                <c:pt idx="123">
                  <c:v>2010.04</c:v>
                </c:pt>
                <c:pt idx="124">
                  <c:v>2010.05</c:v>
                </c:pt>
                <c:pt idx="125">
                  <c:v>2010.06</c:v>
                </c:pt>
                <c:pt idx="126">
                  <c:v>2010.07</c:v>
                </c:pt>
                <c:pt idx="127">
                  <c:v>2010.08</c:v>
                </c:pt>
                <c:pt idx="128">
                  <c:v>2010.09</c:v>
                </c:pt>
                <c:pt idx="129">
                  <c:v>2010.1</c:v>
                </c:pt>
                <c:pt idx="130">
                  <c:v>2010.11</c:v>
                </c:pt>
                <c:pt idx="131">
                  <c:v>2010.12</c:v>
                </c:pt>
                <c:pt idx="132">
                  <c:v>2011.01</c:v>
                </c:pt>
                <c:pt idx="133">
                  <c:v>2011.02</c:v>
                </c:pt>
                <c:pt idx="134">
                  <c:v>2011.03</c:v>
                </c:pt>
                <c:pt idx="135">
                  <c:v>2011.04</c:v>
                </c:pt>
                <c:pt idx="136">
                  <c:v>2011.05</c:v>
                </c:pt>
                <c:pt idx="137">
                  <c:v>2011.06</c:v>
                </c:pt>
                <c:pt idx="138">
                  <c:v>2011.07</c:v>
                </c:pt>
                <c:pt idx="139">
                  <c:v>2011.08</c:v>
                </c:pt>
                <c:pt idx="140">
                  <c:v>2011.09</c:v>
                </c:pt>
                <c:pt idx="141">
                  <c:v>2011.1</c:v>
                </c:pt>
                <c:pt idx="142">
                  <c:v>2011.11</c:v>
                </c:pt>
                <c:pt idx="143">
                  <c:v>2011.12</c:v>
                </c:pt>
                <c:pt idx="144">
                  <c:v>2012.01</c:v>
                </c:pt>
                <c:pt idx="145">
                  <c:v>2012.02</c:v>
                </c:pt>
                <c:pt idx="146">
                  <c:v>2012.03</c:v>
                </c:pt>
                <c:pt idx="147">
                  <c:v>2012.04</c:v>
                </c:pt>
                <c:pt idx="148">
                  <c:v>2012.05</c:v>
                </c:pt>
                <c:pt idx="149">
                  <c:v>2012.06</c:v>
                </c:pt>
                <c:pt idx="150">
                  <c:v>2012.07</c:v>
                </c:pt>
                <c:pt idx="151">
                  <c:v>2012.08</c:v>
                </c:pt>
                <c:pt idx="152">
                  <c:v>2012.09</c:v>
                </c:pt>
                <c:pt idx="153">
                  <c:v>2012.1</c:v>
                </c:pt>
                <c:pt idx="154">
                  <c:v>2012.11</c:v>
                </c:pt>
                <c:pt idx="155">
                  <c:v>2012.12</c:v>
                </c:pt>
                <c:pt idx="156">
                  <c:v>2013.01</c:v>
                </c:pt>
                <c:pt idx="157">
                  <c:v>2013.02</c:v>
                </c:pt>
                <c:pt idx="158">
                  <c:v>2013.03</c:v>
                </c:pt>
                <c:pt idx="159">
                  <c:v>2013.04</c:v>
                </c:pt>
                <c:pt idx="160">
                  <c:v>2013.05</c:v>
                </c:pt>
                <c:pt idx="161">
                  <c:v>2013.06</c:v>
                </c:pt>
                <c:pt idx="162">
                  <c:v>2013.07</c:v>
                </c:pt>
                <c:pt idx="163">
                  <c:v>2013.08</c:v>
                </c:pt>
                <c:pt idx="164">
                  <c:v>2013.09</c:v>
                </c:pt>
                <c:pt idx="165">
                  <c:v>2013.1</c:v>
                </c:pt>
                <c:pt idx="166">
                  <c:v>2013.11</c:v>
                </c:pt>
                <c:pt idx="167">
                  <c:v>2013.12</c:v>
                </c:pt>
                <c:pt idx="168">
                  <c:v>2014.01</c:v>
                </c:pt>
                <c:pt idx="169">
                  <c:v>2014.02</c:v>
                </c:pt>
                <c:pt idx="170">
                  <c:v>2014.03</c:v>
                </c:pt>
                <c:pt idx="171">
                  <c:v>2014.04</c:v>
                </c:pt>
                <c:pt idx="172">
                  <c:v>2014.05</c:v>
                </c:pt>
                <c:pt idx="173">
                  <c:v>2014.06</c:v>
                </c:pt>
              </c:numCache>
            </c:numRef>
          </c:cat>
          <c:val>
            <c:numRef>
              <c:f>DATA!$V$6:$V$179</c:f>
              <c:numCache>
                <c:formatCode>_("$"* #,##0.00_);_("$"* \(#,##0.00\);_("$"* "-"??_);_(@_)</c:formatCode>
                <c:ptCount val="174"/>
                <c:pt idx="0">
                  <c:v>7.538179625</c:v>
                </c:pt>
                <c:pt idx="1">
                  <c:v>7.538179625</c:v>
                </c:pt>
                <c:pt idx="2">
                  <c:v>7.281589125</c:v>
                </c:pt>
                <c:pt idx="3">
                  <c:v>7.281589125</c:v>
                </c:pt>
                <c:pt idx="4">
                  <c:v>7.460632</c:v>
                </c:pt>
                <c:pt idx="5">
                  <c:v>7.460632</c:v>
                </c:pt>
                <c:pt idx="6">
                  <c:v>8.525144125</c:v>
                </c:pt>
                <c:pt idx="7">
                  <c:v>8.525144125</c:v>
                </c:pt>
                <c:pt idx="8">
                  <c:v>8.430967375</c:v>
                </c:pt>
                <c:pt idx="9">
                  <c:v>8.430967375</c:v>
                </c:pt>
                <c:pt idx="10">
                  <c:v>8.097994625</c:v>
                </c:pt>
                <c:pt idx="11">
                  <c:v>8.097994625</c:v>
                </c:pt>
                <c:pt idx="12">
                  <c:v>8.393393625</c:v>
                </c:pt>
                <c:pt idx="13">
                  <c:v>8.393393625</c:v>
                </c:pt>
                <c:pt idx="14">
                  <c:v>9.657988375</c:v>
                </c:pt>
                <c:pt idx="15">
                  <c:v>9.657988375</c:v>
                </c:pt>
                <c:pt idx="16">
                  <c:v>11.22948025</c:v>
                </c:pt>
                <c:pt idx="17">
                  <c:v>11.22948025</c:v>
                </c:pt>
                <c:pt idx="18">
                  <c:v>11.5630525</c:v>
                </c:pt>
                <c:pt idx="19">
                  <c:v>11.5630525</c:v>
                </c:pt>
                <c:pt idx="20">
                  <c:v>11.63438225</c:v>
                </c:pt>
                <c:pt idx="21">
                  <c:v>11.63438225</c:v>
                </c:pt>
                <c:pt idx="22">
                  <c:v>9.286890625</c:v>
                </c:pt>
                <c:pt idx="23">
                  <c:v>9.286890625</c:v>
                </c:pt>
                <c:pt idx="24">
                  <c:v>8.737842375</c:v>
                </c:pt>
                <c:pt idx="25">
                  <c:v>8.737842375</c:v>
                </c:pt>
                <c:pt idx="26">
                  <c:v>7.913497874999996</c:v>
                </c:pt>
                <c:pt idx="27">
                  <c:v>7.913497874999996</c:v>
                </c:pt>
                <c:pt idx="28">
                  <c:v>7.04669825</c:v>
                </c:pt>
                <c:pt idx="29">
                  <c:v>7.04669825</c:v>
                </c:pt>
                <c:pt idx="30">
                  <c:v>6.030620125</c:v>
                </c:pt>
                <c:pt idx="31">
                  <c:v>6.030620125</c:v>
                </c:pt>
                <c:pt idx="32">
                  <c:v>6.579830875</c:v>
                </c:pt>
                <c:pt idx="33">
                  <c:v>6.579830875</c:v>
                </c:pt>
                <c:pt idx="34">
                  <c:v>6.868364874999997</c:v>
                </c:pt>
                <c:pt idx="35">
                  <c:v>6.868364874999997</c:v>
                </c:pt>
                <c:pt idx="36">
                  <c:v>6.446492250000001</c:v>
                </c:pt>
                <c:pt idx="37">
                  <c:v>6.446492250000001</c:v>
                </c:pt>
                <c:pt idx="38">
                  <c:v>5.859834499999997</c:v>
                </c:pt>
                <c:pt idx="39">
                  <c:v>5.859834499999997</c:v>
                </c:pt>
                <c:pt idx="40">
                  <c:v>5.661182874999995</c:v>
                </c:pt>
                <c:pt idx="41">
                  <c:v>5.661182874999995</c:v>
                </c:pt>
                <c:pt idx="42">
                  <c:v>7.725323875</c:v>
                </c:pt>
                <c:pt idx="43">
                  <c:v>7.725323875</c:v>
                </c:pt>
                <c:pt idx="44">
                  <c:v>9.57672925</c:v>
                </c:pt>
                <c:pt idx="45">
                  <c:v>9.57672925</c:v>
                </c:pt>
                <c:pt idx="46">
                  <c:v>8.750064875</c:v>
                </c:pt>
                <c:pt idx="47">
                  <c:v>8.750064875</c:v>
                </c:pt>
                <c:pt idx="48">
                  <c:v>7.681496874999996</c:v>
                </c:pt>
                <c:pt idx="49">
                  <c:v>7.681496874999996</c:v>
                </c:pt>
                <c:pt idx="50">
                  <c:v>10.29657425</c:v>
                </c:pt>
                <c:pt idx="51">
                  <c:v>10.29657425</c:v>
                </c:pt>
                <c:pt idx="52">
                  <c:v>12.1200885</c:v>
                </c:pt>
                <c:pt idx="53">
                  <c:v>12.1200885</c:v>
                </c:pt>
                <c:pt idx="54">
                  <c:v>9.743761999999998</c:v>
                </c:pt>
                <c:pt idx="55">
                  <c:v>9.743761999999998</c:v>
                </c:pt>
                <c:pt idx="56">
                  <c:v>10.653165</c:v>
                </c:pt>
                <c:pt idx="57">
                  <c:v>10.653165</c:v>
                </c:pt>
                <c:pt idx="58">
                  <c:v>11.6643915</c:v>
                </c:pt>
                <c:pt idx="59">
                  <c:v>11.6643915</c:v>
                </c:pt>
                <c:pt idx="60">
                  <c:v>11.043454625</c:v>
                </c:pt>
                <c:pt idx="61">
                  <c:v>11.043454625</c:v>
                </c:pt>
                <c:pt idx="62">
                  <c:v>10.39828575</c:v>
                </c:pt>
                <c:pt idx="63">
                  <c:v>10.39828575</c:v>
                </c:pt>
                <c:pt idx="64">
                  <c:v>9.356033</c:v>
                </c:pt>
                <c:pt idx="65">
                  <c:v>9.356033</c:v>
                </c:pt>
                <c:pt idx="66">
                  <c:v>9.641036125</c:v>
                </c:pt>
                <c:pt idx="67">
                  <c:v>9.641036125</c:v>
                </c:pt>
                <c:pt idx="68">
                  <c:v>10.70522175</c:v>
                </c:pt>
                <c:pt idx="69">
                  <c:v>10.70522175</c:v>
                </c:pt>
                <c:pt idx="70">
                  <c:v>10.305010875</c:v>
                </c:pt>
                <c:pt idx="71">
                  <c:v>10.305010875</c:v>
                </c:pt>
                <c:pt idx="72">
                  <c:v>9.143855624999998</c:v>
                </c:pt>
                <c:pt idx="73">
                  <c:v>9.143855624999998</c:v>
                </c:pt>
                <c:pt idx="74">
                  <c:v>7.353319625</c:v>
                </c:pt>
                <c:pt idx="75">
                  <c:v>7.353319625</c:v>
                </c:pt>
                <c:pt idx="76">
                  <c:v>6.744596874999996</c:v>
                </c:pt>
                <c:pt idx="77">
                  <c:v>6.744596874999996</c:v>
                </c:pt>
                <c:pt idx="78">
                  <c:v>6.865963624999996</c:v>
                </c:pt>
                <c:pt idx="79">
                  <c:v>6.865963624999996</c:v>
                </c:pt>
                <c:pt idx="80">
                  <c:v>7.894165499999997</c:v>
                </c:pt>
                <c:pt idx="81">
                  <c:v>7.894165499999997</c:v>
                </c:pt>
                <c:pt idx="82">
                  <c:v>8.0116385</c:v>
                </c:pt>
                <c:pt idx="83">
                  <c:v>8.0116385</c:v>
                </c:pt>
                <c:pt idx="84">
                  <c:v>8.196147625000001</c:v>
                </c:pt>
                <c:pt idx="85">
                  <c:v>8.196147625000001</c:v>
                </c:pt>
                <c:pt idx="86">
                  <c:v>9.24265</c:v>
                </c:pt>
                <c:pt idx="87">
                  <c:v>9.24265</c:v>
                </c:pt>
                <c:pt idx="88">
                  <c:v>11.849080625</c:v>
                </c:pt>
                <c:pt idx="89">
                  <c:v>11.849080625</c:v>
                </c:pt>
                <c:pt idx="90">
                  <c:v>14.598314</c:v>
                </c:pt>
                <c:pt idx="91">
                  <c:v>14.598314</c:v>
                </c:pt>
                <c:pt idx="92">
                  <c:v>14.327005625</c:v>
                </c:pt>
                <c:pt idx="93">
                  <c:v>14.327005625</c:v>
                </c:pt>
                <c:pt idx="94">
                  <c:v>13.7875965</c:v>
                </c:pt>
                <c:pt idx="95">
                  <c:v>13.7875965</c:v>
                </c:pt>
                <c:pt idx="96">
                  <c:v>10.86444575</c:v>
                </c:pt>
                <c:pt idx="97">
                  <c:v>10.86444575</c:v>
                </c:pt>
                <c:pt idx="98">
                  <c:v>8.404311499999998</c:v>
                </c:pt>
                <c:pt idx="99">
                  <c:v>8.404311499999998</c:v>
                </c:pt>
                <c:pt idx="100">
                  <c:v>8.052697375</c:v>
                </c:pt>
                <c:pt idx="101">
                  <c:v>8.052697375</c:v>
                </c:pt>
                <c:pt idx="102">
                  <c:v>7.989205999999997</c:v>
                </c:pt>
                <c:pt idx="103">
                  <c:v>7.989205999999997</c:v>
                </c:pt>
                <c:pt idx="104">
                  <c:v>8.344388375</c:v>
                </c:pt>
                <c:pt idx="105">
                  <c:v>8.344388375</c:v>
                </c:pt>
                <c:pt idx="106">
                  <c:v>7.670515249999995</c:v>
                </c:pt>
                <c:pt idx="107">
                  <c:v>7.670515249999995</c:v>
                </c:pt>
                <c:pt idx="108">
                  <c:v>3.835104124999999</c:v>
                </c:pt>
                <c:pt idx="109">
                  <c:v>3.835104124999999</c:v>
                </c:pt>
                <c:pt idx="110">
                  <c:v>3.55461925</c:v>
                </c:pt>
                <c:pt idx="111">
                  <c:v>3.55461925</c:v>
                </c:pt>
                <c:pt idx="112">
                  <c:v>2.492386624999999</c:v>
                </c:pt>
                <c:pt idx="113">
                  <c:v>2.492386624999999</c:v>
                </c:pt>
                <c:pt idx="114">
                  <c:v>3.58069425</c:v>
                </c:pt>
                <c:pt idx="115">
                  <c:v>3.58069425</c:v>
                </c:pt>
                <c:pt idx="116">
                  <c:v>5.884779625</c:v>
                </c:pt>
                <c:pt idx="117">
                  <c:v>5.884779625</c:v>
                </c:pt>
                <c:pt idx="118">
                  <c:v>8.1345825</c:v>
                </c:pt>
                <c:pt idx="119">
                  <c:v>8.1345825</c:v>
                </c:pt>
                <c:pt idx="120">
                  <c:v>8.3268825</c:v>
                </c:pt>
                <c:pt idx="121">
                  <c:v>8.3268825</c:v>
                </c:pt>
                <c:pt idx="122">
                  <c:v>7.335010874999996</c:v>
                </c:pt>
                <c:pt idx="123">
                  <c:v>7.335010874999996</c:v>
                </c:pt>
                <c:pt idx="124">
                  <c:v>7.67861375</c:v>
                </c:pt>
                <c:pt idx="125">
                  <c:v>7.67861375</c:v>
                </c:pt>
                <c:pt idx="126">
                  <c:v>8.437871374999998</c:v>
                </c:pt>
                <c:pt idx="127">
                  <c:v>8.437871374999998</c:v>
                </c:pt>
                <c:pt idx="128">
                  <c:v>9.620351874999998</c:v>
                </c:pt>
                <c:pt idx="129">
                  <c:v>9.620351874999998</c:v>
                </c:pt>
                <c:pt idx="130">
                  <c:v>8.094229374999997</c:v>
                </c:pt>
                <c:pt idx="131">
                  <c:v>8.094229374999997</c:v>
                </c:pt>
                <c:pt idx="132">
                  <c:v>7.834821249999996</c:v>
                </c:pt>
                <c:pt idx="133">
                  <c:v>7.834821249999996</c:v>
                </c:pt>
                <c:pt idx="134">
                  <c:v>9.042894875</c:v>
                </c:pt>
                <c:pt idx="135">
                  <c:v>9.042894875</c:v>
                </c:pt>
                <c:pt idx="136">
                  <c:v>8.427270375000003</c:v>
                </c:pt>
                <c:pt idx="137">
                  <c:v>8.427270375000003</c:v>
                </c:pt>
                <c:pt idx="138">
                  <c:v>9.607014999999998</c:v>
                </c:pt>
                <c:pt idx="139">
                  <c:v>9.607014999999998</c:v>
                </c:pt>
                <c:pt idx="140">
                  <c:v>8.956672875</c:v>
                </c:pt>
                <c:pt idx="141">
                  <c:v>8.956672875</c:v>
                </c:pt>
                <c:pt idx="142">
                  <c:v>9.06271175</c:v>
                </c:pt>
                <c:pt idx="143">
                  <c:v>9.06271175</c:v>
                </c:pt>
                <c:pt idx="144">
                  <c:v>6.6187615</c:v>
                </c:pt>
                <c:pt idx="145">
                  <c:v>6.6187615</c:v>
                </c:pt>
                <c:pt idx="146">
                  <c:v>4.59066525</c:v>
                </c:pt>
                <c:pt idx="147">
                  <c:v>4.59066525</c:v>
                </c:pt>
                <c:pt idx="148">
                  <c:v>3.476569624999998</c:v>
                </c:pt>
                <c:pt idx="149">
                  <c:v>3.476569624999998</c:v>
                </c:pt>
                <c:pt idx="150">
                  <c:v>2.875379374999999</c:v>
                </c:pt>
                <c:pt idx="151">
                  <c:v>2.875379374999999</c:v>
                </c:pt>
                <c:pt idx="152">
                  <c:v>6.713586749999996</c:v>
                </c:pt>
                <c:pt idx="153">
                  <c:v>6.713586749999996</c:v>
                </c:pt>
                <c:pt idx="154">
                  <c:v>7.641636000000002</c:v>
                </c:pt>
                <c:pt idx="155">
                  <c:v>7.641636000000002</c:v>
                </c:pt>
                <c:pt idx="156">
                  <c:v>6.005847875000001</c:v>
                </c:pt>
                <c:pt idx="157">
                  <c:v>6.005847875000001</c:v>
                </c:pt>
                <c:pt idx="158">
                  <c:v>5.619283375</c:v>
                </c:pt>
                <c:pt idx="159">
                  <c:v>5.619283375</c:v>
                </c:pt>
                <c:pt idx="160">
                  <c:v>5.591964874999997</c:v>
                </c:pt>
                <c:pt idx="161">
                  <c:v>5.591964874999997</c:v>
                </c:pt>
                <c:pt idx="162">
                  <c:v>5.792655874999997</c:v>
                </c:pt>
                <c:pt idx="163">
                  <c:v>5.792655874999997</c:v>
                </c:pt>
                <c:pt idx="164">
                  <c:v>8.9104125</c:v>
                </c:pt>
                <c:pt idx="165">
                  <c:v>8.9104125</c:v>
                </c:pt>
                <c:pt idx="166">
                  <c:v>11.050044</c:v>
                </c:pt>
                <c:pt idx="167">
                  <c:v>11.050044</c:v>
                </c:pt>
                <c:pt idx="168">
                  <c:v>13.286387125</c:v>
                </c:pt>
                <c:pt idx="169">
                  <c:v>13.286387125</c:v>
                </c:pt>
                <c:pt idx="170">
                  <c:v>13.8459535</c:v>
                </c:pt>
                <c:pt idx="171">
                  <c:v>13.8459535</c:v>
                </c:pt>
                <c:pt idx="172">
                  <c:v>12.000645875</c:v>
                </c:pt>
                <c:pt idx="173">
                  <c:v>12.000645875</c:v>
                </c:pt>
              </c:numCache>
            </c:numRef>
          </c:val>
          <c:smooth val="0"/>
        </c:ser>
        <c:dLbls>
          <c:showLegendKey val="0"/>
          <c:showVal val="0"/>
          <c:showCatName val="0"/>
          <c:showSerName val="0"/>
          <c:showPercent val="0"/>
          <c:showBubbleSize val="0"/>
        </c:dLbls>
        <c:marker val="1"/>
        <c:smooth val="0"/>
        <c:axId val="-2112476456"/>
        <c:axId val="-2112473384"/>
      </c:lineChart>
      <c:catAx>
        <c:axId val="-2112476456"/>
        <c:scaling>
          <c:orientation val="minMax"/>
        </c:scaling>
        <c:delete val="0"/>
        <c:axPos val="b"/>
        <c:numFmt formatCode="0.00" sourceLinked="1"/>
        <c:majorTickMark val="out"/>
        <c:minorTickMark val="none"/>
        <c:tickLblPos val="nextTo"/>
        <c:txPr>
          <a:bodyPr rot="-3600000"/>
          <a:lstStyle/>
          <a:p>
            <a:pPr>
              <a:defRPr/>
            </a:pPr>
            <a:endParaRPr lang="en-US"/>
          </a:p>
        </c:txPr>
        <c:crossAx val="-2112473384"/>
        <c:crosses val="autoZero"/>
        <c:auto val="1"/>
        <c:lblAlgn val="ctr"/>
        <c:lblOffset val="100"/>
        <c:tickLblSkip val="6"/>
        <c:noMultiLvlLbl val="0"/>
      </c:catAx>
      <c:valAx>
        <c:axId val="-2112473384"/>
        <c:scaling>
          <c:orientation val="minMax"/>
        </c:scaling>
        <c:delete val="0"/>
        <c:axPos val="l"/>
        <c:majorGridlines/>
        <c:numFmt formatCode="_(&quot;$&quot;* #,##0.00_);_(&quot;$&quot;* \(#,##0.00\);_(&quot;$&quot;* &quot;-&quot;??_);_(@_)" sourceLinked="1"/>
        <c:majorTickMark val="out"/>
        <c:minorTickMark val="none"/>
        <c:tickLblPos val="nextTo"/>
        <c:crossAx val="-2112476456"/>
        <c:crosses val="autoZero"/>
        <c:crossBetween val="between"/>
      </c:valAx>
    </c:plotArea>
    <c:plotVisOnly val="1"/>
    <c:dispBlanksAs val="gap"/>
    <c:showDLblsOverMax val="0"/>
  </c:chart>
  <c:txPr>
    <a:bodyPr/>
    <a:lstStyle/>
    <a:p>
      <a:pPr>
        <a:defRPr sz="1400"/>
      </a:pPr>
      <a:endParaRPr lang="en-US"/>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3.png"/></Relationships>
</file>

<file path=ppt/drawings/drawing1.xml><?xml version="1.0" encoding="utf-8"?>
<c:userShapes xmlns:c="http://schemas.openxmlformats.org/drawingml/2006/chart">
  <cdr:relSizeAnchor xmlns:cdr="http://schemas.openxmlformats.org/drawingml/2006/chartDrawing">
    <cdr:from>
      <cdr:x>0.5848</cdr:x>
      <cdr:y>0.46085</cdr:y>
    </cdr:from>
    <cdr:to>
      <cdr:x>0.6339</cdr:x>
      <cdr:y>0.75615</cdr:y>
    </cdr:to>
    <cdr:sp macro="" textlink="">
      <cdr:nvSpPr>
        <cdr:cNvPr id="2" name="Left Brace 1"/>
        <cdr:cNvSpPr/>
      </cdr:nvSpPr>
      <cdr:spPr>
        <a:xfrm xmlns:a="http://schemas.openxmlformats.org/drawingml/2006/main">
          <a:off x="3208447" y="1716021"/>
          <a:ext cx="269382" cy="1099628"/>
        </a:xfrm>
        <a:prstGeom xmlns:a="http://schemas.openxmlformats.org/drawingml/2006/main" prst="leftBrace">
          <a:avLst>
            <a:gd name="adj1" fmla="val 8333"/>
            <a:gd name="adj2" fmla="val 50429"/>
          </a:avLst>
        </a:prstGeom>
      </cdr:spPr>
      <cdr:style>
        <a:lnRef xmlns:a="http://schemas.openxmlformats.org/drawingml/2006/main" idx="2">
          <a:schemeClr val="accent2"/>
        </a:lnRef>
        <a:fillRef xmlns:a="http://schemas.openxmlformats.org/drawingml/2006/main" idx="0">
          <a:schemeClr val="accent2"/>
        </a:fillRef>
        <a:effectRef xmlns:a="http://schemas.openxmlformats.org/drawingml/2006/main" idx="1">
          <a:schemeClr val="accent2"/>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dr:relSizeAnchor xmlns:cdr="http://schemas.openxmlformats.org/drawingml/2006/chartDrawing">
    <cdr:from>
      <cdr:x>0.32022</cdr:x>
      <cdr:y>0.51045</cdr:y>
    </cdr:from>
    <cdr:to>
      <cdr:x>0.57695</cdr:x>
      <cdr:y>0.74222</cdr:y>
    </cdr:to>
    <cdr:sp macro="" textlink="">
      <cdr:nvSpPr>
        <cdr:cNvPr id="3" name="Rectangle 2"/>
        <cdr:cNvSpPr/>
      </cdr:nvSpPr>
      <cdr:spPr>
        <a:xfrm xmlns:a="http://schemas.openxmlformats.org/drawingml/2006/main">
          <a:off x="1756881" y="1900719"/>
          <a:ext cx="1408497" cy="863030"/>
        </a:xfrm>
        <a:prstGeom xmlns:a="http://schemas.openxmlformats.org/drawingml/2006/main" prst="rect">
          <a:avLst/>
        </a:prstGeom>
        <a:solidFill xmlns:a="http://schemas.openxmlformats.org/drawingml/2006/main">
          <a:schemeClr val="bg1"/>
        </a:solidFill>
        <a:ln xmlns:a="http://schemas.openxmlformats.org/drawingml/2006/main">
          <a:solidFill>
            <a:srgbClr val="FF0000"/>
          </a:solidFill>
        </a:ln>
        <a:effectLst xmlns:a="http://schemas.openxmlformats.org/drawingml/2006/main"/>
      </cdr:spPr>
      <cdr:txBody>
        <a:bodyPr xmlns:a="http://schemas.openxmlformats.org/drawingml/2006/main" wrap="square" lIns="91440" tIns="45720" rIns="91440" bIns="45720">
          <a:noAutofit/>
          <a:scene3d>
            <a:camera prst="orthographicFront"/>
            <a:lightRig rig="flat" dir="tl">
              <a:rot lat="0" lon="0" rev="6600000"/>
            </a:lightRig>
          </a:scene3d>
          <a:sp3d extrusionH="25400" contourW="8890">
            <a:contourClr>
              <a:schemeClr val="accent2">
                <a:shade val="75000"/>
              </a:schemeClr>
            </a:contourClr>
          </a:sp3d>
        </a:bodyPr>
        <a:lstStyle xmlns:a="http://schemas.openxmlformats.org/drawingml/2006/main"/>
        <a:p xmlns:a="http://schemas.openxmlformats.org/drawingml/2006/main">
          <a:pPr algn="ctr"/>
          <a:r>
            <a:rPr lang="en-US" sz="1200" b="0" cap="none" spc="0">
              <a:ln w="11430"/>
              <a:solidFill>
                <a:schemeClr val="bg1"/>
              </a:solidFill>
              <a:effectLst/>
              <a:latin typeface="Candara"/>
              <a:cs typeface="Candara"/>
            </a:rPr>
            <a:t>50¢</a:t>
          </a:r>
          <a:r>
            <a:rPr lang="en-US" sz="1200" b="0" cap="none" spc="0" baseline="0">
              <a:ln w="11430"/>
              <a:solidFill>
                <a:schemeClr val="bg1"/>
              </a:solidFill>
              <a:effectLst/>
              <a:latin typeface="Candara"/>
              <a:cs typeface="Candara"/>
            </a:rPr>
            <a:t> increase in coverage requires 54¢ increase in premium</a:t>
          </a:r>
          <a:endParaRPr lang="en-US" sz="1200" b="0" cap="none" spc="0">
            <a:ln w="11430"/>
            <a:solidFill>
              <a:schemeClr val="bg1"/>
            </a:solidFill>
            <a:effectLst/>
            <a:latin typeface="Candara"/>
            <a:cs typeface="Candara"/>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0.09719</cdr:x>
      <cdr:y>0.47556</cdr:y>
    </cdr:from>
    <cdr:to>
      <cdr:x>0.9757</cdr:x>
      <cdr:y>0.47744</cdr:y>
    </cdr:to>
    <cdr:cxnSp macro="">
      <cdr:nvCxnSpPr>
        <cdr:cNvPr id="3" name="Straight Connector 2"/>
        <cdr:cNvCxnSpPr/>
      </cdr:nvCxnSpPr>
      <cdr:spPr bwMode="auto">
        <a:xfrm xmlns:a="http://schemas.openxmlformats.org/drawingml/2006/main" flipV="1">
          <a:off x="832069" y="2769914"/>
          <a:ext cx="7521465" cy="10948"/>
        </a:xfrm>
        <a:prstGeom xmlns:a="http://schemas.openxmlformats.org/drawingml/2006/main" prst="line">
          <a:avLst/>
        </a:prstGeom>
        <a:solidFill xmlns:a="http://schemas.openxmlformats.org/drawingml/2006/main">
          <a:srgbClr xmlns:mc="http://schemas.openxmlformats.org/markup-compatibility/2006" xmlns:a14="http://schemas.microsoft.com/office/drawing/2010/main" val="FFFFFF" mc:Ignorable="a14" a14:legacySpreadsheetColorIndex="9"/>
        </a:solidFill>
        <a:ln xmlns:a="http://schemas.openxmlformats.org/drawingml/2006/main" w="76200" cap="flat" cmpd="sng" algn="ctr">
          <a:solidFill>
            <a:schemeClr val="accent5">
              <a:lumMod val="75000"/>
            </a:schemeClr>
          </a:solidFill>
          <a:prstDash val="solid"/>
          <a:round/>
          <a:headEnd type="none" w="med" len="med"/>
          <a:tailEnd type="none" w="med" len="med"/>
        </a:ln>
        <a:effectLst xmlns:a="http://schemas.openxmlformats.org/drawingml/2006/main"/>
        <a:extLst xmlns:a="http://schemas.openxmlformats.org/drawingml/2006/main">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cxnSp>
  </cdr:relSizeAnchor>
  <cdr:relSizeAnchor xmlns:cdr="http://schemas.openxmlformats.org/drawingml/2006/chartDrawing">
    <cdr:from>
      <cdr:x>0.10055</cdr:x>
      <cdr:y>0.56285</cdr:y>
    </cdr:from>
    <cdr:to>
      <cdr:x>0.97267</cdr:x>
      <cdr:y>0.56285</cdr:y>
    </cdr:to>
    <cdr:cxnSp macro="">
      <cdr:nvCxnSpPr>
        <cdr:cNvPr id="5" name="Straight Connector 4"/>
        <cdr:cNvCxnSpPr/>
      </cdr:nvCxnSpPr>
      <cdr:spPr bwMode="auto">
        <a:xfrm xmlns:a="http://schemas.openxmlformats.org/drawingml/2006/main">
          <a:off x="827448" y="2760991"/>
          <a:ext cx="7177199" cy="0"/>
        </a:xfrm>
        <a:prstGeom xmlns:a="http://schemas.openxmlformats.org/drawingml/2006/main" prst="line">
          <a:avLst/>
        </a:prstGeom>
        <a:solidFill xmlns:a="http://schemas.openxmlformats.org/drawingml/2006/main">
          <a:srgbClr xmlns:mc="http://schemas.openxmlformats.org/markup-compatibility/2006" xmlns:a14="http://schemas.microsoft.com/office/drawing/2010/main" val="FFFFFF" mc:Ignorable="a14" a14:legacySpreadsheetColorIndex="9"/>
        </a:solidFill>
        <a:ln xmlns:a="http://schemas.openxmlformats.org/drawingml/2006/main" w="76200" cap="flat" cmpd="sng" algn="ctr">
          <a:solidFill>
            <a:schemeClr val="accent6">
              <a:lumMod val="75000"/>
            </a:schemeClr>
          </a:solidFill>
          <a:prstDash val="solid"/>
          <a:round/>
          <a:headEnd type="none" w="med" len="med"/>
          <a:tailEnd type="none" w="med" len="med"/>
        </a:ln>
        <a:effectLst xmlns:a="http://schemas.openxmlformats.org/drawingml/2006/main"/>
        <a:extLst xmlns:a="http://schemas.openxmlformats.org/drawingml/2006/main">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cxnSp>
  </cdr:relSizeAnchor>
  <cdr:relSizeAnchor xmlns:cdr="http://schemas.openxmlformats.org/drawingml/2006/chartDrawing">
    <cdr:from>
      <cdr:x>0.10055</cdr:x>
      <cdr:y>0.65348</cdr:y>
    </cdr:from>
    <cdr:to>
      <cdr:x>0.97267</cdr:x>
      <cdr:y>0.65348</cdr:y>
    </cdr:to>
    <cdr:cxnSp macro="">
      <cdr:nvCxnSpPr>
        <cdr:cNvPr id="7" name="Straight Connector 6"/>
        <cdr:cNvCxnSpPr/>
      </cdr:nvCxnSpPr>
      <cdr:spPr bwMode="auto">
        <a:xfrm xmlns:a="http://schemas.openxmlformats.org/drawingml/2006/main">
          <a:off x="827448" y="3205564"/>
          <a:ext cx="7177199" cy="0"/>
        </a:xfrm>
        <a:prstGeom xmlns:a="http://schemas.openxmlformats.org/drawingml/2006/main" prst="line">
          <a:avLst/>
        </a:prstGeom>
        <a:solidFill xmlns:a="http://schemas.openxmlformats.org/drawingml/2006/main">
          <a:srgbClr xmlns:mc="http://schemas.openxmlformats.org/markup-compatibility/2006" xmlns:a14="http://schemas.microsoft.com/office/drawing/2010/main" val="FFFFFF" mc:Ignorable="a14" a14:legacySpreadsheetColorIndex="9"/>
        </a:solidFill>
        <a:ln xmlns:a="http://schemas.openxmlformats.org/drawingml/2006/main" w="76200" cap="flat" cmpd="sng" algn="ctr">
          <a:solidFill>
            <a:schemeClr val="accent2">
              <a:lumMod val="75000"/>
            </a:schemeClr>
          </a:solidFill>
          <a:prstDash val="solid"/>
          <a:round/>
          <a:headEnd type="none" w="med" len="med"/>
          <a:tailEnd type="none" w="med" len="med"/>
        </a:ln>
        <a:effectLst xmlns:a="http://schemas.openxmlformats.org/drawingml/2006/main"/>
        <a:extLst xmlns:a="http://schemas.openxmlformats.org/drawingml/2006/main">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cdr:spPr>
    </cdr:cxn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470B137-40E8-EA4B-8A5D-47219E9416EC}" type="datetimeFigureOut">
              <a:rPr lang="en-US" smtClean="0"/>
              <a:pPr/>
              <a:t>12/09/14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A429C93-EDED-ED47-8384-3729B015BAA2}" type="slidenum">
              <a:rPr lang="en-US" smtClean="0"/>
              <a:pPr/>
              <a:t>‹#›</a:t>
            </a:fld>
            <a:endParaRPr lang="en-US"/>
          </a:p>
        </p:txBody>
      </p:sp>
    </p:spTree>
    <p:extLst>
      <p:ext uri="{BB962C8B-B14F-4D97-AF65-F5344CB8AC3E}">
        <p14:creationId xmlns:p14="http://schemas.microsoft.com/office/powerpoint/2010/main" val="2553017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CBCEB09-D596-B747-B91B-DB37FC32AE16}" type="datetimeFigureOut">
              <a:rPr lang="en-US" smtClean="0"/>
              <a:pPr/>
              <a:t>12/09/14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A7B48B3-3762-0441-84DA-D6976FEAD2F7}" type="slidenum">
              <a:rPr lang="en-US" smtClean="0"/>
              <a:pPr/>
              <a:t>‹#›</a:t>
            </a:fld>
            <a:endParaRPr lang="en-US"/>
          </a:p>
        </p:txBody>
      </p:sp>
    </p:spTree>
    <p:extLst>
      <p:ext uri="{BB962C8B-B14F-4D97-AF65-F5344CB8AC3E}">
        <p14:creationId xmlns:p14="http://schemas.microsoft.com/office/powerpoint/2010/main" val="324856647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151148" y="2130425"/>
            <a:ext cx="6307052" cy="1470025"/>
          </a:xfrm>
        </p:spPr>
        <p:txBody>
          <a:bodyPr/>
          <a:lstStyle/>
          <a:p>
            <a:r>
              <a:rPr lang="en-US" smtClean="0"/>
              <a:t>Click to edit Master title style</a:t>
            </a:r>
            <a:endParaRPr lang="en-US" dirty="0"/>
          </a:p>
        </p:txBody>
      </p:sp>
      <p:sp>
        <p:nvSpPr>
          <p:cNvPr id="3" name="Subtitle 2"/>
          <p:cNvSpPr>
            <a:spLocks noGrp="1"/>
          </p:cNvSpPr>
          <p:nvPr>
            <p:ph type="subTitle" idx="1"/>
          </p:nvPr>
        </p:nvSpPr>
        <p:spPr>
          <a:xfrm>
            <a:off x="2151148" y="3886200"/>
            <a:ext cx="6307052"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9 September 2014</a:t>
            </a:r>
            <a:endParaRPr lang="en-US" dirty="0"/>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dirty="0"/>
          </a:p>
        </p:txBody>
      </p:sp>
      <p:sp>
        <p:nvSpPr>
          <p:cNvPr id="6" name="Slide Number Placeholder 5"/>
          <p:cNvSpPr>
            <a:spLocks noGrp="1"/>
          </p:cNvSpPr>
          <p:nvPr>
            <p:ph type="sldNum" sz="quarter" idx="12"/>
          </p:nvPr>
        </p:nvSpPr>
        <p:spPr/>
        <p:txBody>
          <a:bodyPr/>
          <a:lstStyle/>
          <a:p>
            <a:fld id="{703056D5-ACE5-4B4C-9651-13F66B6DECE5}" type="slidenum">
              <a:rPr lang="en-US" smtClean="0"/>
              <a:pPr/>
              <a:t>‹#›</a:t>
            </a:fld>
            <a:endParaRPr lang="en-US"/>
          </a:p>
        </p:txBody>
      </p:sp>
      <p:pic>
        <p:nvPicPr>
          <p:cNvPr id="7" name="Picture 6" descr="BigLogo2.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16200000">
            <a:off x="-2175781" y="2771055"/>
            <a:ext cx="6400800" cy="1773087"/>
          </a:xfrm>
          <a:prstGeom prst="rect">
            <a:avLst/>
          </a:prstGeom>
        </p:spPr>
      </p:pic>
    </p:spTree>
    <p:extLst>
      <p:ext uri="{BB962C8B-B14F-4D97-AF65-F5344CB8AC3E}">
        <p14:creationId xmlns:p14="http://schemas.microsoft.com/office/powerpoint/2010/main" val="3748737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a:t>
            </a:fld>
            <a:endParaRPr lang="en-US"/>
          </a:p>
        </p:txBody>
      </p:sp>
    </p:spTree>
    <p:extLst>
      <p:ext uri="{BB962C8B-B14F-4D97-AF65-F5344CB8AC3E}">
        <p14:creationId xmlns:p14="http://schemas.microsoft.com/office/powerpoint/2010/main" val="40229561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a:t>
            </a:fld>
            <a:endParaRPr lang="en-US"/>
          </a:p>
        </p:txBody>
      </p:sp>
    </p:spTree>
    <p:extLst>
      <p:ext uri="{BB962C8B-B14F-4D97-AF65-F5344CB8AC3E}">
        <p14:creationId xmlns:p14="http://schemas.microsoft.com/office/powerpoint/2010/main" val="3089675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284648" y="274638"/>
            <a:ext cx="7402152" cy="1143000"/>
          </a:xfrm>
        </p:spPr>
        <p:txBody>
          <a:bodyPr/>
          <a:lstStyle/>
          <a:p>
            <a:r>
              <a:rPr lang="en-US" smtClean="0"/>
              <a:t>Click to edit Master title style</a:t>
            </a:r>
            <a:endParaRPr lang="en-US" dirty="0"/>
          </a:p>
        </p:txBody>
      </p:sp>
      <p:sp>
        <p:nvSpPr>
          <p:cNvPr id="3" name="Content Placeholder 2"/>
          <p:cNvSpPr>
            <a:spLocks noGrp="1"/>
          </p:cNvSpPr>
          <p:nvPr>
            <p:ph idx="1"/>
          </p:nvPr>
        </p:nvSpPr>
        <p:spPr>
          <a:xfrm>
            <a:off x="457200" y="1587660"/>
            <a:ext cx="8229600" cy="4797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a:t>
            </a:fld>
            <a:endParaRPr lang="en-US"/>
          </a:p>
        </p:txBody>
      </p:sp>
      <p:pic>
        <p:nvPicPr>
          <p:cNvPr id="7" name="Picture 6" descr="BigLogo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199" y="274638"/>
            <a:ext cx="827449" cy="1162416"/>
          </a:xfrm>
          <a:prstGeom prst="rect">
            <a:avLst/>
          </a:prstGeom>
        </p:spPr>
      </p:pic>
    </p:spTree>
    <p:extLst>
      <p:ext uri="{BB962C8B-B14F-4D97-AF65-F5344CB8AC3E}">
        <p14:creationId xmlns:p14="http://schemas.microsoft.com/office/powerpoint/2010/main" val="2549154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a:t>
            </a:fld>
            <a:endParaRPr lang="en-US"/>
          </a:p>
        </p:txBody>
      </p:sp>
    </p:spTree>
    <p:extLst>
      <p:ext uri="{BB962C8B-B14F-4D97-AF65-F5344CB8AC3E}">
        <p14:creationId xmlns:p14="http://schemas.microsoft.com/office/powerpoint/2010/main" val="1541375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284648" y="274638"/>
            <a:ext cx="7402152" cy="1143000"/>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9 September 2014</a:t>
            </a:r>
            <a:endParaRPr lang="en-US"/>
          </a:p>
        </p:txBody>
      </p:sp>
      <p:sp>
        <p:nvSpPr>
          <p:cNvPr id="6" name="Footer Placeholder 5"/>
          <p:cNvSpPr>
            <a:spLocks noGrp="1"/>
          </p:cNvSpPr>
          <p:nvPr>
            <p:ph type="ftr" sz="quarter" idx="11"/>
          </p:nvPr>
        </p:nvSpPr>
        <p:spPr/>
        <p:txBody>
          <a:bodyPr/>
          <a:lstStyle/>
          <a:p>
            <a:r>
              <a:rPr lang="en-US" smtClean="0"/>
              <a:t>The National Program on Dairy Markets and Policy</a:t>
            </a:r>
            <a:endParaRPr lang="en-US"/>
          </a:p>
        </p:txBody>
      </p:sp>
      <p:sp>
        <p:nvSpPr>
          <p:cNvPr id="7" name="Slide Number Placeholder 6"/>
          <p:cNvSpPr>
            <a:spLocks noGrp="1"/>
          </p:cNvSpPr>
          <p:nvPr>
            <p:ph type="sldNum" sz="quarter" idx="12"/>
          </p:nvPr>
        </p:nvSpPr>
        <p:spPr/>
        <p:txBody>
          <a:bodyPr/>
          <a:lstStyle/>
          <a:p>
            <a:fld id="{703056D5-ACE5-4B4C-9651-13F66B6DECE5}" type="slidenum">
              <a:rPr lang="en-US" smtClean="0"/>
              <a:pPr/>
              <a:t>‹#›</a:t>
            </a:fld>
            <a:endParaRPr lang="en-US"/>
          </a:p>
        </p:txBody>
      </p:sp>
      <p:pic>
        <p:nvPicPr>
          <p:cNvPr id="8" name="Picture 7" descr="BigLogo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199" y="274638"/>
            <a:ext cx="827449" cy="1162416"/>
          </a:xfrm>
          <a:prstGeom prst="rect">
            <a:avLst/>
          </a:prstGeom>
        </p:spPr>
      </p:pic>
    </p:spTree>
    <p:extLst>
      <p:ext uri="{BB962C8B-B14F-4D97-AF65-F5344CB8AC3E}">
        <p14:creationId xmlns:p14="http://schemas.microsoft.com/office/powerpoint/2010/main" val="23721879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84648" y="274638"/>
            <a:ext cx="7402152"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9 September 2014</a:t>
            </a:r>
            <a:endParaRPr lang="en-US"/>
          </a:p>
        </p:txBody>
      </p:sp>
      <p:sp>
        <p:nvSpPr>
          <p:cNvPr id="8" name="Footer Placeholder 7"/>
          <p:cNvSpPr>
            <a:spLocks noGrp="1"/>
          </p:cNvSpPr>
          <p:nvPr>
            <p:ph type="ftr" sz="quarter" idx="11"/>
          </p:nvPr>
        </p:nvSpPr>
        <p:spPr/>
        <p:txBody>
          <a:bodyPr/>
          <a:lstStyle/>
          <a:p>
            <a:r>
              <a:rPr lang="en-US" smtClean="0"/>
              <a:t>The National Program on Dairy Markets and Policy</a:t>
            </a:r>
            <a:endParaRPr lang="en-US"/>
          </a:p>
        </p:txBody>
      </p:sp>
      <p:sp>
        <p:nvSpPr>
          <p:cNvPr id="9" name="Slide Number Placeholder 8"/>
          <p:cNvSpPr>
            <a:spLocks noGrp="1"/>
          </p:cNvSpPr>
          <p:nvPr>
            <p:ph type="sldNum" sz="quarter" idx="12"/>
          </p:nvPr>
        </p:nvSpPr>
        <p:spPr/>
        <p:txBody>
          <a:bodyPr/>
          <a:lstStyle/>
          <a:p>
            <a:fld id="{703056D5-ACE5-4B4C-9651-13F66B6DECE5}" type="slidenum">
              <a:rPr lang="en-US" smtClean="0"/>
              <a:pPr/>
              <a:t>‹#›</a:t>
            </a:fld>
            <a:endParaRPr lang="en-US"/>
          </a:p>
        </p:txBody>
      </p:sp>
      <p:pic>
        <p:nvPicPr>
          <p:cNvPr id="10" name="Picture 9" descr="BigLogo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199" y="274638"/>
            <a:ext cx="827449" cy="1162416"/>
          </a:xfrm>
          <a:prstGeom prst="rect">
            <a:avLst/>
          </a:prstGeom>
        </p:spPr>
      </p:pic>
    </p:spTree>
    <p:extLst>
      <p:ext uri="{BB962C8B-B14F-4D97-AF65-F5344CB8AC3E}">
        <p14:creationId xmlns:p14="http://schemas.microsoft.com/office/powerpoint/2010/main" val="28142376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284648" y="274638"/>
            <a:ext cx="7402152"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9 September 2014</a:t>
            </a:r>
            <a:endParaRPr lang="en-US"/>
          </a:p>
        </p:txBody>
      </p:sp>
      <p:sp>
        <p:nvSpPr>
          <p:cNvPr id="4" name="Footer Placeholder 3"/>
          <p:cNvSpPr>
            <a:spLocks noGrp="1"/>
          </p:cNvSpPr>
          <p:nvPr>
            <p:ph type="ftr" sz="quarter" idx="11"/>
          </p:nvPr>
        </p:nvSpPr>
        <p:spPr/>
        <p:txBody>
          <a:bodyPr/>
          <a:lstStyle/>
          <a:p>
            <a:r>
              <a:rPr lang="en-US" smtClean="0"/>
              <a:t>The National Program on Dairy Markets and Policy</a:t>
            </a:r>
            <a:endParaRPr lang="en-US"/>
          </a:p>
        </p:txBody>
      </p:sp>
      <p:sp>
        <p:nvSpPr>
          <p:cNvPr id="5" name="Slide Number Placeholder 4"/>
          <p:cNvSpPr>
            <a:spLocks noGrp="1"/>
          </p:cNvSpPr>
          <p:nvPr>
            <p:ph type="sldNum" sz="quarter" idx="12"/>
          </p:nvPr>
        </p:nvSpPr>
        <p:spPr/>
        <p:txBody>
          <a:bodyPr/>
          <a:lstStyle/>
          <a:p>
            <a:fld id="{703056D5-ACE5-4B4C-9651-13F66B6DECE5}" type="slidenum">
              <a:rPr lang="en-US" smtClean="0"/>
              <a:pPr/>
              <a:t>‹#›</a:t>
            </a:fld>
            <a:endParaRPr lang="en-US"/>
          </a:p>
        </p:txBody>
      </p:sp>
      <p:pic>
        <p:nvPicPr>
          <p:cNvPr id="6" name="Picture 5" descr="BigLogo1.pn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57199" y="274638"/>
            <a:ext cx="827449" cy="1162416"/>
          </a:xfrm>
          <a:prstGeom prst="rect">
            <a:avLst/>
          </a:prstGeom>
        </p:spPr>
      </p:pic>
    </p:spTree>
    <p:extLst>
      <p:ext uri="{BB962C8B-B14F-4D97-AF65-F5344CB8AC3E}">
        <p14:creationId xmlns:p14="http://schemas.microsoft.com/office/powerpoint/2010/main" val="23723790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9 September 2014</a:t>
            </a:r>
            <a:endParaRPr lang="en-US"/>
          </a:p>
        </p:txBody>
      </p:sp>
      <p:sp>
        <p:nvSpPr>
          <p:cNvPr id="3" name="Footer Placeholder 2"/>
          <p:cNvSpPr>
            <a:spLocks noGrp="1"/>
          </p:cNvSpPr>
          <p:nvPr>
            <p:ph type="ftr" sz="quarter" idx="11"/>
          </p:nvPr>
        </p:nvSpPr>
        <p:spPr/>
        <p:txBody>
          <a:bodyPr/>
          <a:lstStyle/>
          <a:p>
            <a:r>
              <a:rPr lang="en-US" smtClean="0"/>
              <a:t>The National Program on Dairy Markets and Policy</a:t>
            </a:r>
            <a:endParaRPr lang="en-US"/>
          </a:p>
        </p:txBody>
      </p:sp>
      <p:sp>
        <p:nvSpPr>
          <p:cNvPr id="4" name="Slide Number Placeholder 3"/>
          <p:cNvSpPr>
            <a:spLocks noGrp="1"/>
          </p:cNvSpPr>
          <p:nvPr>
            <p:ph type="sldNum" sz="quarter" idx="12"/>
          </p:nvPr>
        </p:nvSpPr>
        <p:spPr/>
        <p:txBody>
          <a:bodyPr/>
          <a:lstStyle/>
          <a:p>
            <a:fld id="{703056D5-ACE5-4B4C-9651-13F66B6DECE5}" type="slidenum">
              <a:rPr lang="en-US" smtClean="0"/>
              <a:pPr/>
              <a:t>‹#›</a:t>
            </a:fld>
            <a:endParaRPr lang="en-US"/>
          </a:p>
        </p:txBody>
      </p:sp>
    </p:spTree>
    <p:extLst>
      <p:ext uri="{BB962C8B-B14F-4D97-AF65-F5344CB8AC3E}">
        <p14:creationId xmlns:p14="http://schemas.microsoft.com/office/powerpoint/2010/main" val="2105462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 September 2014</a:t>
            </a:r>
            <a:endParaRPr lang="en-US"/>
          </a:p>
        </p:txBody>
      </p:sp>
      <p:sp>
        <p:nvSpPr>
          <p:cNvPr id="6" name="Footer Placeholder 5"/>
          <p:cNvSpPr>
            <a:spLocks noGrp="1"/>
          </p:cNvSpPr>
          <p:nvPr>
            <p:ph type="ftr" sz="quarter" idx="11"/>
          </p:nvPr>
        </p:nvSpPr>
        <p:spPr/>
        <p:txBody>
          <a:bodyPr/>
          <a:lstStyle/>
          <a:p>
            <a:r>
              <a:rPr lang="en-US" smtClean="0"/>
              <a:t>The National Program on Dairy Markets and Policy</a:t>
            </a:r>
            <a:endParaRPr lang="en-US"/>
          </a:p>
        </p:txBody>
      </p:sp>
      <p:sp>
        <p:nvSpPr>
          <p:cNvPr id="7" name="Slide Number Placeholder 6"/>
          <p:cNvSpPr>
            <a:spLocks noGrp="1"/>
          </p:cNvSpPr>
          <p:nvPr>
            <p:ph type="sldNum" sz="quarter" idx="12"/>
          </p:nvPr>
        </p:nvSpPr>
        <p:spPr/>
        <p:txBody>
          <a:bodyPr/>
          <a:lstStyle/>
          <a:p>
            <a:fld id="{703056D5-ACE5-4B4C-9651-13F66B6DECE5}" type="slidenum">
              <a:rPr lang="en-US" smtClean="0"/>
              <a:pPr/>
              <a:t>‹#›</a:t>
            </a:fld>
            <a:endParaRPr lang="en-US"/>
          </a:p>
        </p:txBody>
      </p:sp>
    </p:spTree>
    <p:extLst>
      <p:ext uri="{BB962C8B-B14F-4D97-AF65-F5344CB8AC3E}">
        <p14:creationId xmlns:p14="http://schemas.microsoft.com/office/powerpoint/2010/main" val="31457422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9 September 2014</a:t>
            </a:r>
            <a:endParaRPr lang="en-US"/>
          </a:p>
        </p:txBody>
      </p:sp>
      <p:sp>
        <p:nvSpPr>
          <p:cNvPr id="6" name="Footer Placeholder 5"/>
          <p:cNvSpPr>
            <a:spLocks noGrp="1"/>
          </p:cNvSpPr>
          <p:nvPr>
            <p:ph type="ftr" sz="quarter" idx="11"/>
          </p:nvPr>
        </p:nvSpPr>
        <p:spPr/>
        <p:txBody>
          <a:bodyPr/>
          <a:lstStyle/>
          <a:p>
            <a:r>
              <a:rPr lang="en-US" smtClean="0"/>
              <a:t>The National Program on Dairy Markets and Policy</a:t>
            </a:r>
            <a:endParaRPr lang="en-US"/>
          </a:p>
        </p:txBody>
      </p:sp>
      <p:sp>
        <p:nvSpPr>
          <p:cNvPr id="7" name="Slide Number Placeholder 6"/>
          <p:cNvSpPr>
            <a:spLocks noGrp="1"/>
          </p:cNvSpPr>
          <p:nvPr>
            <p:ph type="sldNum" sz="quarter" idx="12"/>
          </p:nvPr>
        </p:nvSpPr>
        <p:spPr/>
        <p:txBody>
          <a:bodyPr/>
          <a:lstStyle/>
          <a:p>
            <a:fld id="{703056D5-ACE5-4B4C-9651-13F66B6DECE5}" type="slidenum">
              <a:rPr lang="en-US" smtClean="0"/>
              <a:pPr/>
              <a:t>‹#›</a:t>
            </a:fld>
            <a:endParaRPr lang="en-US"/>
          </a:p>
        </p:txBody>
      </p:sp>
    </p:spTree>
    <p:extLst>
      <p:ext uri="{BB962C8B-B14F-4D97-AF65-F5344CB8AC3E}">
        <p14:creationId xmlns:p14="http://schemas.microsoft.com/office/powerpoint/2010/main" val="149385163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969086"/>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480207"/>
            <a:ext cx="8229600" cy="490482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498897"/>
            <a:ext cx="1696360" cy="222578"/>
          </a:xfrm>
          <a:prstGeom prst="rect">
            <a:avLst/>
          </a:prstGeom>
        </p:spPr>
        <p:txBody>
          <a:bodyPr vert="horz" lIns="91440" tIns="45720" rIns="91440" bIns="45720" rtlCol="0" anchor="ctr"/>
          <a:lstStyle>
            <a:lvl1pPr algn="l">
              <a:defRPr sz="1200" i="1">
                <a:solidFill>
                  <a:schemeClr val="bg1">
                    <a:lumMod val="50000"/>
                  </a:schemeClr>
                </a:solidFill>
              </a:defRPr>
            </a:lvl1pPr>
          </a:lstStyle>
          <a:p>
            <a:r>
              <a:rPr lang="en-US" smtClean="0"/>
              <a:t>9 September 2014</a:t>
            </a:r>
            <a:endParaRPr lang="en-US"/>
          </a:p>
        </p:txBody>
      </p:sp>
      <p:sp>
        <p:nvSpPr>
          <p:cNvPr id="5" name="Footer Placeholder 4"/>
          <p:cNvSpPr>
            <a:spLocks noGrp="1"/>
          </p:cNvSpPr>
          <p:nvPr>
            <p:ph type="ftr" sz="quarter" idx="3"/>
          </p:nvPr>
        </p:nvSpPr>
        <p:spPr>
          <a:xfrm>
            <a:off x="2758966" y="6498897"/>
            <a:ext cx="3652344" cy="222578"/>
          </a:xfrm>
          <a:prstGeom prst="rect">
            <a:avLst/>
          </a:prstGeom>
        </p:spPr>
        <p:txBody>
          <a:bodyPr vert="horz" lIns="91440" tIns="45720" rIns="91440" bIns="45720" rtlCol="0" anchor="ctr"/>
          <a:lstStyle>
            <a:lvl1pPr algn="ctr">
              <a:defRPr sz="1200" i="1">
                <a:solidFill>
                  <a:schemeClr val="bg1">
                    <a:lumMod val="50000"/>
                  </a:schemeClr>
                </a:solidFill>
              </a:defRPr>
            </a:lvl1pPr>
          </a:lstStyle>
          <a:p>
            <a:r>
              <a:rPr lang="en-US" smtClean="0"/>
              <a:t>The National Program on Dairy Markets and Policy</a:t>
            </a:r>
            <a:endParaRPr lang="en-US" dirty="0"/>
          </a:p>
        </p:txBody>
      </p:sp>
      <p:sp>
        <p:nvSpPr>
          <p:cNvPr id="6" name="Slide Number Placeholder 5"/>
          <p:cNvSpPr>
            <a:spLocks noGrp="1"/>
          </p:cNvSpPr>
          <p:nvPr>
            <p:ph type="sldNum" sz="quarter" idx="4"/>
          </p:nvPr>
        </p:nvSpPr>
        <p:spPr>
          <a:xfrm>
            <a:off x="7970344" y="6498897"/>
            <a:ext cx="716455" cy="222578"/>
          </a:xfrm>
          <a:prstGeom prst="rect">
            <a:avLst/>
          </a:prstGeom>
        </p:spPr>
        <p:txBody>
          <a:bodyPr vert="horz" lIns="91440" tIns="45720" rIns="91440" bIns="45720" rtlCol="0" anchor="ctr"/>
          <a:lstStyle>
            <a:lvl1pPr algn="r">
              <a:defRPr sz="1200" i="1">
                <a:solidFill>
                  <a:schemeClr val="bg1">
                    <a:lumMod val="50000"/>
                  </a:schemeClr>
                </a:solidFill>
              </a:defRPr>
            </a:lvl1pPr>
          </a:lstStyle>
          <a:p>
            <a:fld id="{703056D5-ACE5-4B4C-9651-13F66B6DECE5}" type="slidenum">
              <a:rPr lang="en-US" smtClean="0"/>
              <a:pPr/>
              <a:t>‹#›</a:t>
            </a:fld>
            <a:endParaRPr lang="en-US" dirty="0"/>
          </a:p>
        </p:txBody>
      </p:sp>
    </p:spTree>
    <p:extLst>
      <p:ext uri="{BB962C8B-B14F-4D97-AF65-F5344CB8AC3E}">
        <p14:creationId xmlns:p14="http://schemas.microsoft.com/office/powerpoint/2010/main" val="29297725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457200" rtl="0" eaLnBrk="1" latinLnBrk="0" hangingPunct="1">
        <a:spcBef>
          <a:spcPct val="0"/>
        </a:spcBef>
        <a:buNone/>
        <a:defRPr sz="3600" kern="1200">
          <a:solidFill>
            <a:srgbClr val="A0020E"/>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accent1">
              <a:lumMod val="7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accent1">
              <a:lumMod val="7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accent1">
              <a:lumMod val="7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accent1">
              <a:lumMod val="7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accent1">
              <a:lumMod val="7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package" Target="../embeddings/Microsoft_Word_Document1.docx"/><Relationship Id="rId5" Type="http://schemas.openxmlformats.org/officeDocument/2006/relationships/image" Target="../media/image3.png"/><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8882" y="457198"/>
            <a:ext cx="6400800" cy="3485921"/>
          </a:xfrm>
        </p:spPr>
        <p:txBody>
          <a:bodyPr>
            <a:normAutofit/>
          </a:bodyPr>
          <a:lstStyle/>
          <a:p>
            <a:pPr>
              <a:lnSpc>
                <a:spcPct val="120000"/>
              </a:lnSpc>
            </a:pPr>
            <a:r>
              <a:rPr lang="en-US" sz="3600" dirty="0" smtClean="0"/>
              <a:t>Margin Protection Program for Dairy Producers:</a:t>
            </a:r>
            <a:br>
              <a:rPr lang="en-US" sz="3600" dirty="0" smtClean="0"/>
            </a:br>
            <a:r>
              <a:rPr lang="en-US" sz="3600" dirty="0" smtClean="0"/>
              <a:t>How the Program Works and Highlights of the Operating Rules</a:t>
            </a:r>
            <a:endParaRPr lang="en-US" sz="3600" dirty="0"/>
          </a:p>
        </p:txBody>
      </p:sp>
      <p:sp>
        <p:nvSpPr>
          <p:cNvPr id="3" name="Subtitle 2"/>
          <p:cNvSpPr>
            <a:spLocks noGrp="1"/>
          </p:cNvSpPr>
          <p:nvPr>
            <p:ph type="subTitle" idx="1"/>
          </p:nvPr>
        </p:nvSpPr>
        <p:spPr>
          <a:xfrm>
            <a:off x="2378882" y="5268826"/>
            <a:ext cx="6400800" cy="1153101"/>
          </a:xfrm>
        </p:spPr>
        <p:txBody>
          <a:bodyPr>
            <a:normAutofit fontScale="70000" lnSpcReduction="20000"/>
          </a:bodyPr>
          <a:lstStyle/>
          <a:p>
            <a:r>
              <a:rPr lang="en-US" b="1" dirty="0" smtClean="0">
                <a:solidFill>
                  <a:schemeClr val="tx1">
                    <a:lumMod val="85000"/>
                    <a:lumOff val="15000"/>
                  </a:schemeClr>
                </a:solidFill>
              </a:rPr>
              <a:t>Andrew Novakovic</a:t>
            </a:r>
          </a:p>
          <a:p>
            <a:r>
              <a:rPr lang="en-US" i="1" dirty="0" smtClean="0">
                <a:solidFill>
                  <a:schemeClr val="tx1">
                    <a:lumMod val="85000"/>
                    <a:lumOff val="15000"/>
                  </a:schemeClr>
                </a:solidFill>
              </a:rPr>
              <a:t>The E.V. Baker Professor of Agricultural Economics</a:t>
            </a:r>
          </a:p>
          <a:p>
            <a:r>
              <a:rPr lang="en-US" dirty="0" smtClean="0">
                <a:solidFill>
                  <a:schemeClr val="tx1">
                    <a:lumMod val="85000"/>
                    <a:lumOff val="15000"/>
                  </a:schemeClr>
                </a:solidFill>
              </a:rPr>
              <a:t>Cornell University</a:t>
            </a:r>
          </a:p>
        </p:txBody>
      </p:sp>
      <p:pic>
        <p:nvPicPr>
          <p:cNvPr id="4" name="Picture 3" descr="BigLogo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175781" y="2771055"/>
            <a:ext cx="6400800" cy="1773087"/>
          </a:xfrm>
          <a:prstGeom prst="rect">
            <a:avLst/>
          </a:prstGeom>
        </p:spPr>
      </p:pic>
    </p:spTree>
    <p:extLst>
      <p:ext uri="{BB962C8B-B14F-4D97-AF65-F5344CB8AC3E}">
        <p14:creationId xmlns:p14="http://schemas.microsoft.com/office/powerpoint/2010/main" val="2729830390"/>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Basic Design of MPP-Dairy</a:t>
            </a:r>
            <a:br>
              <a:rPr lang="en-US" dirty="0" smtClean="0"/>
            </a:br>
            <a:r>
              <a:rPr lang="en-US" dirty="0" smtClean="0"/>
              <a:t>Eligibility (must be, must have)</a:t>
            </a:r>
            <a:endParaRPr lang="en-US" dirty="0"/>
          </a:p>
        </p:txBody>
      </p:sp>
      <p:sp>
        <p:nvSpPr>
          <p:cNvPr id="3" name="Content Placeholder 2"/>
          <p:cNvSpPr>
            <a:spLocks noGrp="1"/>
          </p:cNvSpPr>
          <p:nvPr>
            <p:ph idx="1"/>
          </p:nvPr>
        </p:nvSpPr>
        <p:spPr>
          <a:xfrm>
            <a:off x="457200" y="1674810"/>
            <a:ext cx="8229600" cy="4710224"/>
          </a:xfrm>
        </p:spPr>
        <p:txBody>
          <a:bodyPr>
            <a:normAutofit fontScale="85000" lnSpcReduction="20000"/>
          </a:bodyPr>
          <a:lstStyle/>
          <a:p>
            <a:pPr marL="514350" indent="-514350">
              <a:buFont typeface="+mj-lt"/>
              <a:buAutoNum type="arabicPeriod"/>
            </a:pPr>
            <a:r>
              <a:rPr lang="en-US" dirty="0" smtClean="0"/>
              <a:t>Have Current commercial marketings, in U.S. or its territories </a:t>
            </a:r>
            <a:r>
              <a:rPr lang="en-US" sz="2800" i="1" dirty="0" smtClean="0"/>
              <a:t>(on-farm sales of milk must be documented, farmstead manufacturing must be documented and will be equated to milk marketings using USDA conversion factors)</a:t>
            </a:r>
            <a:endParaRPr lang="en-US" i="1" dirty="0" smtClean="0"/>
          </a:p>
          <a:p>
            <a:pPr marL="514350" indent="-514350">
              <a:buFont typeface="+mj-lt"/>
              <a:buAutoNum type="arabicPeriod"/>
            </a:pPr>
            <a:r>
              <a:rPr lang="en-US" dirty="0" smtClean="0"/>
              <a:t>Be U.S</a:t>
            </a:r>
            <a:r>
              <a:rPr lang="en-US" dirty="0"/>
              <a:t>. citizen or legal resident alien </a:t>
            </a:r>
          </a:p>
          <a:p>
            <a:pPr marL="514350" indent="-514350">
              <a:buFont typeface="+mj-lt"/>
              <a:buAutoNum type="arabicPeriod"/>
            </a:pPr>
            <a:r>
              <a:rPr lang="en-US" dirty="0" smtClean="0"/>
              <a:t>Be "</a:t>
            </a:r>
            <a:r>
              <a:rPr lang="en-US" dirty="0"/>
              <a:t>actively engaged" in the dairy farm </a:t>
            </a:r>
            <a:r>
              <a:rPr lang="en-US" dirty="0" smtClean="0"/>
              <a:t>business, </a:t>
            </a:r>
            <a:r>
              <a:rPr lang="en-US" sz="2600" i="1" dirty="0"/>
              <a:t>directly or indirectly</a:t>
            </a:r>
            <a:r>
              <a:rPr lang="en-US" sz="2600" i="1" u="sng" dirty="0"/>
              <a:t> share in the risk </a:t>
            </a:r>
            <a:r>
              <a:rPr lang="en-US" sz="2600" i="1" dirty="0"/>
              <a:t>of producing milk, and make contributions including land, labor, management, equipment or capital to the dairy operation commensurate with their share of the business</a:t>
            </a:r>
            <a:r>
              <a:rPr lang="en-US" i="1" dirty="0" smtClean="0"/>
              <a:t>.</a:t>
            </a:r>
          </a:p>
          <a:p>
            <a:pPr marL="514350" indent="-514350">
              <a:buFont typeface="+mj-lt"/>
              <a:buAutoNum type="arabicPeriod"/>
            </a:pPr>
            <a:r>
              <a:rPr lang="en-US" dirty="0" smtClean="0"/>
              <a:t>Certify conservation compliance (HELC/WC)</a:t>
            </a:r>
          </a:p>
          <a:p>
            <a:pPr marL="514350" indent="-514350">
              <a:buFont typeface="+mj-lt"/>
              <a:buAutoNum type="arabicPeriod"/>
            </a:pPr>
            <a:r>
              <a:rPr lang="en-US" dirty="0" smtClean="0"/>
              <a:t>Do not have active LGM-Dairy contract during program year</a:t>
            </a:r>
            <a:r>
              <a:rPr lang="en-US" sz="3000" dirty="0" smtClean="0"/>
              <a:t> (2014/15 completion allowed)</a:t>
            </a:r>
            <a:endParaRPr lang="en-US" dirty="0"/>
          </a:p>
          <a:p>
            <a:pPr marL="514350" indent="-514350">
              <a:buFont typeface="+mj-lt"/>
              <a:buAutoNum type="arabicPeriod"/>
            </a:pPr>
            <a:endParaRPr lang="en-US" dirty="0"/>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10</a:t>
            </a:fld>
            <a:endParaRPr lang="en-US"/>
          </a:p>
        </p:txBody>
      </p:sp>
    </p:spTree>
    <p:extLst>
      <p:ext uri="{BB962C8B-B14F-4D97-AF65-F5344CB8AC3E}">
        <p14:creationId xmlns:p14="http://schemas.microsoft.com/office/powerpoint/2010/main" val="235675338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Basic Design of MPP-Dairy</a:t>
            </a:r>
            <a:br>
              <a:rPr lang="en-US" dirty="0" smtClean="0"/>
            </a:br>
            <a:r>
              <a:rPr lang="en-US" dirty="0" smtClean="0"/>
              <a:t>Eligibility – Ownership Structures	</a:t>
            </a:r>
            <a:endParaRPr lang="en-US" dirty="0"/>
          </a:p>
        </p:txBody>
      </p:sp>
      <p:sp>
        <p:nvSpPr>
          <p:cNvPr id="3" name="Content Placeholder 2"/>
          <p:cNvSpPr>
            <a:spLocks noGrp="1"/>
          </p:cNvSpPr>
          <p:nvPr>
            <p:ph idx="1"/>
          </p:nvPr>
        </p:nvSpPr>
        <p:spPr>
          <a:xfrm>
            <a:off x="457200" y="1612900"/>
            <a:ext cx="8229600" cy="4772134"/>
          </a:xfrm>
        </p:spPr>
        <p:txBody>
          <a:bodyPr>
            <a:noAutofit/>
          </a:bodyPr>
          <a:lstStyle/>
          <a:p>
            <a:pPr marL="514350" indent="-514350">
              <a:buFont typeface="+mj-lt"/>
              <a:buAutoNum type="arabicPeriod"/>
            </a:pPr>
            <a:r>
              <a:rPr lang="en-US" sz="2400" dirty="0" smtClean="0"/>
              <a:t>Previous MILC participants retain the identify of their farm operation as established under MILC</a:t>
            </a:r>
          </a:p>
          <a:p>
            <a:pPr marL="514350" indent="-514350">
              <a:buFont typeface="+mj-lt"/>
              <a:buAutoNum type="arabicPeriod"/>
            </a:pPr>
            <a:r>
              <a:rPr lang="en-US" sz="2400" dirty="0" smtClean="0"/>
              <a:t>Non-participants in MILC start fresh</a:t>
            </a:r>
          </a:p>
          <a:p>
            <a:pPr marL="1143000" lvl="1" indent="-393700">
              <a:buFont typeface="+mj-lt"/>
              <a:buAutoNum type="alphaLcParenR"/>
            </a:pPr>
            <a:r>
              <a:rPr lang="en-US" sz="2000" dirty="0" smtClean="0"/>
              <a:t>May have any form of business ownership.</a:t>
            </a:r>
          </a:p>
          <a:p>
            <a:pPr marL="1143000" lvl="1" indent="-393700">
              <a:buFont typeface="+mj-lt"/>
              <a:buAutoNum type="alphaLcParenR"/>
            </a:pPr>
            <a:r>
              <a:rPr lang="en-US" sz="2000" dirty="0" smtClean="0"/>
              <a:t>One operation may have multiple owners. Partners or shareholders must disclose their identity.</a:t>
            </a:r>
          </a:p>
          <a:p>
            <a:pPr marL="1143000" lvl="1" indent="-393700">
              <a:buFont typeface="+mj-lt"/>
              <a:buAutoNum type="alphaLcParenR"/>
            </a:pPr>
            <a:r>
              <a:rPr lang="en-US" sz="2000" dirty="0" smtClean="0"/>
              <a:t>One owner(s) may have more than one operation.</a:t>
            </a:r>
          </a:p>
          <a:p>
            <a:pPr marL="514350" indent="-514350">
              <a:buFont typeface="+mj-lt"/>
              <a:buAutoNum type="arabicPeriod"/>
            </a:pPr>
            <a:r>
              <a:rPr lang="en-US" sz="2400" dirty="0" smtClean="0"/>
              <a:t>Changes in ownership (who or what) have implications for participation.  </a:t>
            </a:r>
            <a:r>
              <a:rPr lang="en-US" sz="2000" dirty="0" smtClean="0"/>
              <a:t>(merging or using old PH, establishing new PH) </a:t>
            </a:r>
            <a:endParaRPr lang="en-US" sz="2400" dirty="0" smtClean="0"/>
          </a:p>
          <a:p>
            <a:pPr marL="514350" indent="-514350">
              <a:buFont typeface="+mj-lt"/>
              <a:buAutoNum type="arabicPeriod"/>
            </a:pPr>
            <a:r>
              <a:rPr lang="en-US" sz="2400" dirty="0" smtClean="0"/>
              <a:t>US or permanent resident.  Foreign shares are subtracted from total benefits</a:t>
            </a:r>
            <a:endParaRPr lang="en-US" sz="2400" dirty="0"/>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11</a:t>
            </a:fld>
            <a:endParaRPr lang="en-US"/>
          </a:p>
        </p:txBody>
      </p:sp>
    </p:spTree>
    <p:extLst>
      <p:ext uri="{BB962C8B-B14F-4D97-AF65-F5344CB8AC3E}">
        <p14:creationId xmlns:p14="http://schemas.microsoft.com/office/powerpoint/2010/main" val="395533087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dissolve">
                                      <p:cBhvr>
                                        <p:cTn id="31"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Basic Design of MPP-Dairy</a:t>
            </a:r>
            <a:br>
              <a:rPr lang="en-US" dirty="0" smtClean="0"/>
            </a:br>
            <a:r>
              <a:rPr lang="en-US" dirty="0" smtClean="0"/>
              <a:t>Establishing Production History</a:t>
            </a:r>
            <a:r>
              <a:rPr lang="en-US" sz="3100" dirty="0" smtClean="0"/>
              <a:t> (CCC-781)</a:t>
            </a:r>
            <a:r>
              <a:rPr lang="en-US" dirty="0" smtClean="0"/>
              <a:t>	</a:t>
            </a:r>
            <a:endParaRPr lang="en-US" dirty="0"/>
          </a:p>
        </p:txBody>
      </p:sp>
      <p:sp>
        <p:nvSpPr>
          <p:cNvPr id="3" name="Content Placeholder 2"/>
          <p:cNvSpPr>
            <a:spLocks noGrp="1"/>
          </p:cNvSpPr>
          <p:nvPr>
            <p:ph idx="1"/>
          </p:nvPr>
        </p:nvSpPr>
        <p:spPr>
          <a:xfrm>
            <a:off x="457200" y="1625600"/>
            <a:ext cx="8229600" cy="4759434"/>
          </a:xfrm>
        </p:spPr>
        <p:txBody>
          <a:bodyPr>
            <a:noAutofit/>
          </a:bodyPr>
          <a:lstStyle/>
          <a:p>
            <a:pPr>
              <a:buFont typeface="+mj-lt"/>
              <a:buAutoNum type="arabicPeriod"/>
            </a:pPr>
            <a:r>
              <a:rPr lang="en-US" sz="2800" dirty="0" smtClean="0"/>
              <a:t>You have current marketings</a:t>
            </a:r>
          </a:p>
          <a:p>
            <a:pPr>
              <a:buFont typeface="+mj-lt"/>
              <a:buAutoNum type="arabicPeriod"/>
            </a:pPr>
            <a:r>
              <a:rPr lang="en-US" sz="2800" dirty="0" smtClean="0"/>
              <a:t>Your first marketings are </a:t>
            </a:r>
            <a:r>
              <a:rPr lang="en-US" sz="2800" u="sng" dirty="0" smtClean="0"/>
              <a:t>before</a:t>
            </a:r>
            <a:r>
              <a:rPr lang="en-US" sz="2800" dirty="0" smtClean="0"/>
              <a:t> 8 Feb 2013 – you are an </a:t>
            </a:r>
            <a:r>
              <a:rPr lang="en-US" sz="2800" u="sng" dirty="0" smtClean="0"/>
              <a:t>existing</a:t>
            </a:r>
            <a:r>
              <a:rPr lang="en-US" sz="2800" dirty="0" smtClean="0"/>
              <a:t> </a:t>
            </a:r>
            <a:r>
              <a:rPr lang="en-US" sz="2800" u="sng" dirty="0" smtClean="0"/>
              <a:t>operation</a:t>
            </a:r>
          </a:p>
          <a:p>
            <a:pPr lvl="1">
              <a:buFont typeface="Wingdings" charset="2"/>
              <a:buChar char="ü"/>
            </a:pPr>
            <a:r>
              <a:rPr lang="en-US" sz="2400" dirty="0" smtClean="0"/>
              <a:t>Highest annual marketings in 2011, 2012, or 2013</a:t>
            </a:r>
            <a:r>
              <a:rPr lang="en-US" sz="2000" dirty="0" smtClean="0"/>
              <a:t> </a:t>
            </a:r>
            <a:endParaRPr lang="en-US" sz="2400" dirty="0" smtClean="0"/>
          </a:p>
          <a:p>
            <a:pPr>
              <a:buFont typeface="+mj-lt"/>
              <a:buAutoNum type="arabicPeriod"/>
            </a:pPr>
            <a:r>
              <a:rPr lang="en-US" sz="2800" dirty="0" smtClean="0"/>
              <a:t>Your first marketings are </a:t>
            </a:r>
            <a:r>
              <a:rPr lang="en-US" sz="2800" u="sng" dirty="0" smtClean="0"/>
              <a:t>after</a:t>
            </a:r>
            <a:r>
              <a:rPr lang="en-US" sz="2800" dirty="0" smtClean="0"/>
              <a:t> 1 Jan 2013 </a:t>
            </a:r>
            <a:r>
              <a:rPr lang="en-US" sz="2800" u="sng" dirty="0" smtClean="0"/>
              <a:t>but</a:t>
            </a:r>
            <a:r>
              <a:rPr lang="en-US" sz="2800" dirty="0" smtClean="0"/>
              <a:t> </a:t>
            </a:r>
            <a:r>
              <a:rPr lang="en-US" sz="2800" u="sng" dirty="0" smtClean="0"/>
              <a:t>before</a:t>
            </a:r>
            <a:r>
              <a:rPr lang="en-US" sz="2800" dirty="0" smtClean="0"/>
              <a:t> 8 Feb 2013 =&gt; </a:t>
            </a:r>
          </a:p>
          <a:p>
            <a:pPr marL="914400" lvl="1" indent="-457200">
              <a:buFont typeface="+mj-lt"/>
              <a:buAutoNum type="alphaLcParenR"/>
            </a:pPr>
            <a:r>
              <a:rPr lang="en-US" sz="2400" dirty="0" smtClean="0"/>
              <a:t>you are an </a:t>
            </a:r>
            <a:r>
              <a:rPr lang="en-US" sz="2400" u="sng" dirty="0" smtClean="0"/>
              <a:t>existing</a:t>
            </a:r>
            <a:r>
              <a:rPr lang="en-US" sz="2400" dirty="0" smtClean="0"/>
              <a:t> operation and </a:t>
            </a:r>
          </a:p>
          <a:p>
            <a:pPr marL="914400" lvl="1" indent="-457200">
              <a:buFont typeface="+mj-lt"/>
              <a:buAutoNum type="alphaLcParenR"/>
            </a:pPr>
            <a:r>
              <a:rPr lang="en-US" sz="2400" dirty="0" smtClean="0"/>
              <a:t>will have the 10 or 11 full months marketings of 2013 for your PH</a:t>
            </a:r>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12</a:t>
            </a:fld>
            <a:endParaRPr lang="en-US"/>
          </a:p>
        </p:txBody>
      </p:sp>
    </p:spTree>
    <p:extLst>
      <p:ext uri="{BB962C8B-B14F-4D97-AF65-F5344CB8AC3E}">
        <p14:creationId xmlns:p14="http://schemas.microsoft.com/office/powerpoint/2010/main" val="84450541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Basic Design of MPP-Dairy</a:t>
            </a:r>
            <a:br>
              <a:rPr lang="en-US" dirty="0" smtClean="0"/>
            </a:br>
            <a:r>
              <a:rPr lang="en-US" dirty="0" smtClean="0"/>
              <a:t>Establishing Production History</a:t>
            </a:r>
            <a:r>
              <a:rPr lang="en-US" sz="3100" dirty="0" smtClean="0"/>
              <a:t> (CCC-781)</a:t>
            </a:r>
            <a:r>
              <a:rPr lang="en-US" dirty="0" smtClean="0"/>
              <a:t>	</a:t>
            </a:r>
            <a:endParaRPr lang="en-US" dirty="0"/>
          </a:p>
        </p:txBody>
      </p:sp>
      <p:sp>
        <p:nvSpPr>
          <p:cNvPr id="3" name="Content Placeholder 2"/>
          <p:cNvSpPr>
            <a:spLocks noGrp="1"/>
          </p:cNvSpPr>
          <p:nvPr>
            <p:ph idx="1"/>
          </p:nvPr>
        </p:nvSpPr>
        <p:spPr>
          <a:xfrm>
            <a:off x="457200" y="1625600"/>
            <a:ext cx="8229600" cy="4759434"/>
          </a:xfrm>
        </p:spPr>
        <p:txBody>
          <a:bodyPr>
            <a:noAutofit/>
          </a:bodyPr>
          <a:lstStyle/>
          <a:p>
            <a:pPr marL="398463" indent="-398463">
              <a:buFont typeface="+mj-lt"/>
              <a:buAutoNum type="arabicPeriod"/>
            </a:pPr>
            <a:r>
              <a:rPr lang="en-US" sz="2400" dirty="0"/>
              <a:t>You have current marketings</a:t>
            </a:r>
          </a:p>
          <a:p>
            <a:pPr marL="398463" indent="-398463">
              <a:buFont typeface="+mj-lt"/>
              <a:buAutoNum type="arabicPeriod"/>
            </a:pPr>
            <a:r>
              <a:rPr lang="en-US" sz="2400" dirty="0" smtClean="0"/>
              <a:t>Your first marketings are </a:t>
            </a:r>
            <a:r>
              <a:rPr lang="en-US" sz="2400" u="sng" dirty="0" smtClean="0"/>
              <a:t>on 8 Feb 2013 or later</a:t>
            </a:r>
            <a:r>
              <a:rPr lang="en-US" sz="2400" dirty="0" smtClean="0"/>
              <a:t>, you are a </a:t>
            </a:r>
            <a:r>
              <a:rPr lang="en-US" sz="2400" u="sng" dirty="0" smtClean="0"/>
              <a:t>new</a:t>
            </a:r>
            <a:r>
              <a:rPr lang="en-US" sz="2400" dirty="0" smtClean="0"/>
              <a:t> </a:t>
            </a:r>
            <a:r>
              <a:rPr lang="en-US" sz="2400" u="sng" dirty="0" smtClean="0"/>
              <a:t>operation</a:t>
            </a:r>
            <a:r>
              <a:rPr lang="en-US" sz="2400" dirty="0" smtClean="0"/>
              <a:t> and get to extrapolate your full month actuals to a 12-month value, based on either</a:t>
            </a:r>
          </a:p>
          <a:p>
            <a:pPr marL="1092200" lvl="2" indent="-292100">
              <a:buFont typeface="+mj-lt"/>
              <a:buAutoNum type="romanLcPeriod"/>
            </a:pPr>
            <a:r>
              <a:rPr lang="en-US" sz="2000" dirty="0" smtClean="0"/>
              <a:t>Option I - A national monthly milk production index or</a:t>
            </a:r>
          </a:p>
          <a:p>
            <a:pPr marL="1092200" lvl="2" indent="-292100">
              <a:buFont typeface="+mj-lt"/>
              <a:buAutoNum type="romanLcPeriod"/>
            </a:pPr>
            <a:r>
              <a:rPr lang="en-US" sz="2000" dirty="0" smtClean="0"/>
              <a:t>Option II - A national annual yield factor times your number of milk cows (21,822 </a:t>
            </a:r>
            <a:r>
              <a:rPr lang="en-US" sz="2000" dirty="0" err="1" smtClean="0"/>
              <a:t>lbs</a:t>
            </a:r>
            <a:r>
              <a:rPr lang="en-US" sz="2000" dirty="0" smtClean="0"/>
              <a:t>/</a:t>
            </a:r>
            <a:r>
              <a:rPr lang="en-US" sz="2000" dirty="0" err="1" smtClean="0"/>
              <a:t>yr</a:t>
            </a:r>
            <a:r>
              <a:rPr lang="en-US" sz="2000" dirty="0" smtClean="0"/>
              <a:t> – 2013 US yield - for 2014 &amp; 2015, adjusted thereafter)</a:t>
            </a:r>
          </a:p>
          <a:p>
            <a:pPr marL="346075" indent="-346075">
              <a:buFont typeface="+mj-lt"/>
              <a:buAutoNum type="arabicPeriod"/>
            </a:pPr>
            <a:r>
              <a:rPr lang="en-US" sz="2400" dirty="0" smtClean="0"/>
              <a:t>Seasonal producers extrapolate based on stated number of months of marketings</a:t>
            </a:r>
          </a:p>
          <a:p>
            <a:pPr marL="346075" indent="-346075">
              <a:buFont typeface="+mj-lt"/>
              <a:buAutoNum type="arabicPeriod"/>
            </a:pPr>
            <a:r>
              <a:rPr lang="en-US" sz="2400" dirty="0" smtClean="0"/>
              <a:t>Your actual seasonality or yield does not factor into the extrapolation</a:t>
            </a:r>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13</a:t>
            </a:fld>
            <a:endParaRPr lang="en-US"/>
          </a:p>
        </p:txBody>
      </p:sp>
    </p:spTree>
    <p:extLst>
      <p:ext uri="{BB962C8B-B14F-4D97-AF65-F5344CB8AC3E}">
        <p14:creationId xmlns:p14="http://schemas.microsoft.com/office/powerpoint/2010/main" val="107656569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dissolve">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Basic Design of MPP-Dairy</a:t>
            </a:r>
            <a:br>
              <a:rPr lang="en-US" dirty="0" smtClean="0"/>
            </a:br>
            <a:r>
              <a:rPr lang="en-US" dirty="0" smtClean="0"/>
              <a:t>Establishing Production History</a:t>
            </a:r>
            <a:r>
              <a:rPr lang="en-US" sz="3100" dirty="0" smtClean="0"/>
              <a:t> (CCC-781)</a:t>
            </a:r>
            <a:r>
              <a:rPr lang="en-US" dirty="0" smtClean="0"/>
              <a:t>	</a:t>
            </a:r>
            <a:endParaRPr lang="en-US" dirty="0"/>
          </a:p>
        </p:txBody>
      </p:sp>
      <p:sp>
        <p:nvSpPr>
          <p:cNvPr id="3" name="Content Placeholder 2"/>
          <p:cNvSpPr>
            <a:spLocks noGrp="1"/>
          </p:cNvSpPr>
          <p:nvPr>
            <p:ph idx="1"/>
          </p:nvPr>
        </p:nvSpPr>
        <p:spPr>
          <a:xfrm>
            <a:off x="457200" y="1625600"/>
            <a:ext cx="8229600" cy="4759434"/>
          </a:xfrm>
        </p:spPr>
        <p:txBody>
          <a:bodyPr>
            <a:normAutofit fontScale="92500" lnSpcReduction="20000"/>
          </a:bodyPr>
          <a:lstStyle/>
          <a:p>
            <a:pPr>
              <a:buFont typeface="+mj-lt"/>
              <a:buAutoNum type="arabicPeriod"/>
            </a:pPr>
            <a:r>
              <a:rPr lang="en-US" sz="2800" dirty="0" smtClean="0"/>
              <a:t>In future years:</a:t>
            </a:r>
          </a:p>
          <a:p>
            <a:pPr>
              <a:buFont typeface="+mj-lt"/>
              <a:buAutoNum type="arabicPeriod"/>
            </a:pPr>
            <a:r>
              <a:rPr lang="en-US" sz="2800" dirty="0" smtClean="0"/>
              <a:t>Your Production History is subject to an annual increase based on national increase in production</a:t>
            </a:r>
          </a:p>
          <a:p>
            <a:pPr marL="914400" lvl="1" indent="-457200">
              <a:buFont typeface="+mj-lt"/>
              <a:buAutoNum type="alphaLcParenR"/>
            </a:pPr>
            <a:r>
              <a:rPr lang="en-US" sz="2400" dirty="0" smtClean="0"/>
              <a:t>Announced by Secretary</a:t>
            </a:r>
          </a:p>
          <a:p>
            <a:pPr marL="914400" lvl="1" indent="-457200">
              <a:buFont typeface="+mj-lt"/>
              <a:buAutoNum type="alphaLcParenR"/>
            </a:pPr>
            <a:r>
              <a:rPr lang="en-US" sz="2400" dirty="0" smtClean="0"/>
              <a:t>Can only go up</a:t>
            </a:r>
          </a:p>
          <a:p>
            <a:pPr marL="914400" lvl="1" indent="-457200">
              <a:buFont typeface="+mj-lt"/>
              <a:buAutoNum type="alphaLcParenR"/>
            </a:pPr>
            <a:r>
              <a:rPr lang="en-US" sz="2400" dirty="0" smtClean="0"/>
              <a:t>2015 “bump” is 1.0087 or + 0.87%</a:t>
            </a:r>
          </a:p>
          <a:p>
            <a:pPr marL="914400" lvl="1" indent="-457200">
              <a:buFont typeface="+mj-lt"/>
              <a:buAutoNum type="alphaLcParenR"/>
            </a:pPr>
            <a:r>
              <a:rPr lang="en-US" sz="2400" dirty="0" smtClean="0"/>
              <a:t>Must be registered in the program to be eligible</a:t>
            </a:r>
          </a:p>
          <a:p>
            <a:pPr lvl="2"/>
            <a:r>
              <a:rPr lang="en-US" sz="2000" dirty="0" smtClean="0"/>
              <a:t>Producers who delay registration after 2015 program year will miss previous bumps when they do register</a:t>
            </a:r>
          </a:p>
          <a:p>
            <a:pPr marL="457200">
              <a:buFont typeface="+mj-lt"/>
              <a:buAutoNum type="arabicPeriod"/>
            </a:pPr>
            <a:r>
              <a:rPr lang="en-US" sz="2800" dirty="0" smtClean="0"/>
              <a:t>New operations establish base in the same manner as 2014 (extrapolating from first full month of marketings)</a:t>
            </a:r>
          </a:p>
          <a:p>
            <a:pPr marL="457200">
              <a:buFont typeface="+mj-lt"/>
              <a:buAutoNum type="arabicPeriod"/>
            </a:pPr>
            <a:r>
              <a:rPr lang="en-US" sz="2800" dirty="0" smtClean="0"/>
              <a:t>Option II yield factor is also subject to annual adjustment</a:t>
            </a:r>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14</a:t>
            </a:fld>
            <a:endParaRPr lang="en-US"/>
          </a:p>
        </p:txBody>
      </p:sp>
    </p:spTree>
    <p:extLst>
      <p:ext uri="{BB962C8B-B14F-4D97-AF65-F5344CB8AC3E}">
        <p14:creationId xmlns:p14="http://schemas.microsoft.com/office/powerpoint/2010/main" val="15304024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dissolve">
                                      <p:cBhvr>
                                        <p:cTn id="16" dur="500"/>
                                        <p:tgtEl>
                                          <p:spTgt spid="3">
                                            <p:txEl>
                                              <p:pRg st="3" end="3"/>
                                            </p:txEl>
                                          </p:spTgt>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dissolve">
                                      <p:cBhvr>
                                        <p:cTn id="19" dur="500"/>
                                        <p:tgtEl>
                                          <p:spTgt spid="3">
                                            <p:txEl>
                                              <p:pRg st="4" end="4"/>
                                            </p:txEl>
                                          </p:spTgt>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dissolve">
                                      <p:cBhvr>
                                        <p:cTn id="22" dur="500"/>
                                        <p:tgtEl>
                                          <p:spTgt spid="3">
                                            <p:txEl>
                                              <p:pRg st="5" end="5"/>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dissolve">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dissolve">
                                      <p:cBhvr>
                                        <p:cTn id="30" dur="500"/>
                                        <p:tgtEl>
                                          <p:spTgt spid="3">
                                            <p:txEl>
                                              <p:pRg st="7" end="7"/>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9" presetClass="entr" presetSubtype="0"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Effect transition="in" filter="dissolve">
                                      <p:cBhvr>
                                        <p:cTn id="35"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Basic Design of MPP-Dairy</a:t>
            </a:r>
            <a:br>
              <a:rPr lang="en-US" dirty="0" smtClean="0"/>
            </a:br>
            <a:r>
              <a:rPr lang="en-US" dirty="0" smtClean="0"/>
              <a:t>Benefits Based on ADPM (Margin)</a:t>
            </a:r>
            <a:endParaRPr lang="en-US" dirty="0"/>
          </a:p>
        </p:txBody>
      </p:sp>
      <p:sp>
        <p:nvSpPr>
          <p:cNvPr id="3" name="Content Placeholder 2"/>
          <p:cNvSpPr>
            <a:spLocks noGrp="1"/>
          </p:cNvSpPr>
          <p:nvPr>
            <p:ph idx="1"/>
          </p:nvPr>
        </p:nvSpPr>
        <p:spPr>
          <a:xfrm>
            <a:off x="457200" y="1625600"/>
            <a:ext cx="8229600" cy="4759434"/>
          </a:xfrm>
        </p:spPr>
        <p:txBody>
          <a:bodyPr>
            <a:normAutofit/>
          </a:bodyPr>
          <a:lstStyle/>
          <a:p>
            <a:pPr>
              <a:buFont typeface="+mj-lt"/>
              <a:buAutoNum type="arabicPeriod"/>
            </a:pPr>
            <a:r>
              <a:rPr lang="en-US" sz="2000" dirty="0" smtClean="0"/>
              <a:t>A new Actual Dairy Producer Margin (margin) will be calculated monthly and averaged for fixed 2-month pairs: Jan/Feb, Mar/Apr, May/Jun…..</a:t>
            </a:r>
          </a:p>
          <a:p>
            <a:pPr>
              <a:buFont typeface="+mj-lt"/>
              <a:buAutoNum type="arabicPeriod"/>
            </a:pPr>
            <a:r>
              <a:rPr lang="en-US" sz="2000" dirty="0" smtClean="0"/>
              <a:t>ADPM is a type of Income Over Feed Cost, based on</a:t>
            </a:r>
          </a:p>
          <a:p>
            <a:pPr marL="914400" lvl="1" indent="-342900">
              <a:buFont typeface="+mj-lt"/>
              <a:buAutoNum type="alphaLcParenR"/>
            </a:pPr>
            <a:r>
              <a:rPr lang="en-US" sz="1800" dirty="0" smtClean="0"/>
              <a:t>US average All Milk Price estimate (NASS)</a:t>
            </a:r>
          </a:p>
          <a:p>
            <a:pPr marL="914400" lvl="1" indent="-342900">
              <a:buFont typeface="+mj-lt"/>
              <a:buAutoNum type="alphaLcParenR"/>
            </a:pPr>
            <a:r>
              <a:rPr lang="en-US" sz="1800" dirty="0" smtClean="0"/>
              <a:t>US average (grain) Corn Price estimate (NASS)</a:t>
            </a:r>
          </a:p>
          <a:p>
            <a:pPr marL="914400" lvl="1" indent="-342900">
              <a:buFont typeface="+mj-lt"/>
              <a:buAutoNum type="alphaLcParenR"/>
            </a:pPr>
            <a:r>
              <a:rPr lang="en-US" sz="1800" dirty="0" smtClean="0"/>
              <a:t>US average Alfalfa Hay Price estimate (NASS)</a:t>
            </a:r>
          </a:p>
          <a:p>
            <a:pPr marL="914400" lvl="1" indent="-342900">
              <a:buFont typeface="+mj-lt"/>
              <a:buAutoNum type="alphaLcParenR"/>
            </a:pPr>
            <a:r>
              <a:rPr lang="en-US" sz="1800" dirty="0" smtClean="0"/>
              <a:t>Decatur-Central Illinois reported price for Soybean Meal delivered by rail, calculated as simple average of reported high and low (AMS-Market News)</a:t>
            </a:r>
          </a:p>
          <a:p>
            <a:pPr>
              <a:buFont typeface="+mj-lt"/>
              <a:buAutoNum type="arabicPeriod"/>
            </a:pPr>
            <a:r>
              <a:rPr lang="en-US" sz="2000" dirty="0" smtClean="0"/>
              <a:t>Original formula developed based on a ration of corn grain, corn silage, SBM and hay for a typical dairy herd (milk cows, young stock, etc.).  </a:t>
            </a:r>
          </a:p>
          <a:p>
            <a:pPr>
              <a:buFont typeface="+mj-lt"/>
              <a:buAutoNum type="arabicPeriod"/>
            </a:pPr>
            <a:r>
              <a:rPr lang="en-US" sz="2000" b="1" dirty="0" smtClean="0"/>
              <a:t>Milk $/cwt – </a:t>
            </a:r>
          </a:p>
          <a:p>
            <a:pPr marL="0" indent="0">
              <a:buNone/>
            </a:pPr>
            <a:r>
              <a:rPr lang="en-US" sz="2000" b="1" dirty="0"/>
              <a:t>	</a:t>
            </a:r>
            <a:r>
              <a:rPr lang="en-US" sz="2000" b="1" dirty="0" smtClean="0"/>
              <a:t>[1.0728 </a:t>
            </a:r>
            <a:r>
              <a:rPr lang="en-US" sz="2000" b="1" dirty="0"/>
              <a:t>X </a:t>
            </a:r>
            <a:r>
              <a:rPr lang="en-US" sz="2000" b="1" dirty="0" smtClean="0"/>
              <a:t>Corn $/</a:t>
            </a:r>
            <a:r>
              <a:rPr lang="en-US" sz="2000" b="1" dirty="0" err="1"/>
              <a:t>bu</a:t>
            </a:r>
            <a:r>
              <a:rPr lang="en-US" sz="2000" b="1" dirty="0"/>
              <a:t>] + [0.00735 X </a:t>
            </a:r>
            <a:r>
              <a:rPr lang="en-US" sz="2000" b="1" dirty="0" smtClean="0"/>
              <a:t>SBM $/</a:t>
            </a:r>
            <a:r>
              <a:rPr lang="en-US" sz="2000" b="1" dirty="0"/>
              <a:t>ton] + [0.0137 X </a:t>
            </a:r>
            <a:r>
              <a:rPr lang="en-US" sz="2000" b="1" dirty="0" smtClean="0"/>
              <a:t>Alfalfa $/</a:t>
            </a:r>
            <a:r>
              <a:rPr lang="en-US" sz="2000" b="1" dirty="0"/>
              <a:t>ton</a:t>
            </a:r>
            <a:r>
              <a:rPr lang="en-US" sz="2000" b="1" dirty="0" smtClean="0"/>
              <a:t>]</a:t>
            </a:r>
          </a:p>
          <a:p>
            <a:pPr marL="0" indent="0">
              <a:buNone/>
            </a:pPr>
            <a:r>
              <a:rPr lang="en-US" sz="2000" b="1" dirty="0"/>
              <a:t>	</a:t>
            </a:r>
            <a:r>
              <a:rPr lang="en-US" sz="2000" b="1" dirty="0" smtClean="0"/>
              <a:t>= ADPM $/cwt of milk</a:t>
            </a:r>
            <a:endParaRPr lang="en-US" sz="2000" dirty="0"/>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15</a:t>
            </a:fld>
            <a:endParaRPr lang="en-US"/>
          </a:p>
        </p:txBody>
      </p:sp>
    </p:spTree>
    <p:extLst>
      <p:ext uri="{BB962C8B-B14F-4D97-AF65-F5344CB8AC3E}">
        <p14:creationId xmlns:p14="http://schemas.microsoft.com/office/powerpoint/2010/main" val="99010630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9"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dissolv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9" presetClass="entr" presetSubtype="0" fill="hold" grpId="0"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dissolve">
                                      <p:cBhvr>
                                        <p:cTn id="34" dur="500"/>
                                        <p:tgtEl>
                                          <p:spTgt spid="3">
                                            <p:txEl>
                                              <p:pRg st="7" end="7"/>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animEffect transition="in" filter="dissolve">
                                      <p:cBhvr>
                                        <p:cTn id="39" dur="500"/>
                                        <p:tgtEl>
                                          <p:spTgt spid="3">
                                            <p:txEl>
                                              <p:pRg st="8" end="8"/>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9" presetClass="entr" presetSubtype="0" fill="hold" grpId="0" nodeType="clickEffect">
                                  <p:stCondLst>
                                    <p:cond delay="0"/>
                                  </p:stCondLst>
                                  <p:childTnLst>
                                    <p:set>
                                      <p:cBhvr>
                                        <p:cTn id="43" dur="1" fill="hold">
                                          <p:stCondLst>
                                            <p:cond delay="0"/>
                                          </p:stCondLst>
                                        </p:cTn>
                                        <p:tgtEl>
                                          <p:spTgt spid="3">
                                            <p:txEl>
                                              <p:pRg st="9" end="9"/>
                                            </p:txEl>
                                          </p:spTgt>
                                        </p:tgtEl>
                                        <p:attrNameLst>
                                          <p:attrName>style.visibility</p:attrName>
                                        </p:attrNameLst>
                                      </p:cBhvr>
                                      <p:to>
                                        <p:strVal val="visible"/>
                                      </p:to>
                                    </p:set>
                                    <p:animEffect transition="in" filter="dissolve">
                                      <p:cBhvr>
                                        <p:cTn id="4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Margin Calculations for 2014</a:t>
            </a:r>
            <a:endParaRPr lang="en-US"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708608629"/>
              </p:ext>
            </p:extLst>
          </p:nvPr>
        </p:nvGraphicFramePr>
        <p:xfrm>
          <a:off x="457198" y="1833336"/>
          <a:ext cx="8229600" cy="4388789"/>
        </p:xfrm>
        <a:graphic>
          <a:graphicData uri="http://schemas.openxmlformats.org/drawingml/2006/table">
            <a:tbl>
              <a:tblPr firstRow="1" bandRow="1">
                <a:tableStyleId>{5C22544A-7EE6-4342-B048-85BDC9FD1C3A}</a:tableStyleId>
              </a:tblPr>
              <a:tblGrid>
                <a:gridCol w="1028700"/>
                <a:gridCol w="927102"/>
                <a:gridCol w="1016000"/>
                <a:gridCol w="1142998"/>
                <a:gridCol w="1028700"/>
                <a:gridCol w="1028700"/>
                <a:gridCol w="1028700"/>
                <a:gridCol w="1028700"/>
              </a:tblGrid>
              <a:tr h="394937">
                <a:tc>
                  <a:txBody>
                    <a:bodyPr/>
                    <a:lstStyle/>
                    <a:p>
                      <a:pPr algn="ctr" fontAlgn="ctr"/>
                      <a:r>
                        <a:rPr lang="en-US" sz="1400" b="1" i="0" u="none" strike="noStrike" dirty="0" smtClean="0">
                          <a:solidFill>
                            <a:schemeClr val="bg1">
                              <a:lumMod val="95000"/>
                            </a:schemeClr>
                          </a:solidFill>
                          <a:effectLst/>
                          <a:latin typeface="Calibri"/>
                        </a:rPr>
                        <a:t>Period</a:t>
                      </a:r>
                      <a:endParaRPr lang="en-US" sz="1400" b="1" i="0" u="none" strike="noStrike" dirty="0">
                        <a:solidFill>
                          <a:schemeClr val="bg1">
                            <a:lumMod val="95000"/>
                          </a:schemeClr>
                        </a:solidFill>
                        <a:effectLst/>
                        <a:latin typeface="Calibri"/>
                      </a:endParaRPr>
                    </a:p>
                  </a:txBody>
                  <a:tcPr marL="12700" marR="12700" marT="12700" marB="0" anchor="ctr"/>
                </a:tc>
                <a:tc>
                  <a:txBody>
                    <a:bodyPr/>
                    <a:lstStyle/>
                    <a:p>
                      <a:pPr algn="ctr" fontAlgn="ctr"/>
                      <a:r>
                        <a:rPr lang="en-US" sz="1400" b="1" i="0" u="none" strike="noStrike" dirty="0">
                          <a:solidFill>
                            <a:schemeClr val="bg1">
                              <a:lumMod val="95000"/>
                            </a:schemeClr>
                          </a:solidFill>
                          <a:effectLst/>
                          <a:latin typeface="Calibri"/>
                        </a:rPr>
                        <a:t>ALL </a:t>
                      </a:r>
                      <a:r>
                        <a:rPr lang="en-US" sz="1400" b="1" i="0" u="none" strike="noStrike" dirty="0" smtClean="0">
                          <a:solidFill>
                            <a:schemeClr val="bg1">
                              <a:lumMod val="95000"/>
                            </a:schemeClr>
                          </a:solidFill>
                          <a:effectLst/>
                          <a:latin typeface="Calibri"/>
                        </a:rPr>
                        <a:t>MILK</a:t>
                      </a:r>
                      <a:endParaRPr lang="en-US" sz="1400" b="1" i="0" u="none" strike="noStrike" dirty="0">
                        <a:solidFill>
                          <a:schemeClr val="bg1">
                            <a:lumMod val="95000"/>
                          </a:schemeClr>
                        </a:solidFill>
                        <a:effectLst/>
                        <a:latin typeface="Calibri"/>
                      </a:endParaRPr>
                    </a:p>
                  </a:txBody>
                  <a:tcPr marL="12700" marR="12700" marT="12700" marB="0" anchor="ctr"/>
                </a:tc>
                <a:tc>
                  <a:txBody>
                    <a:bodyPr/>
                    <a:lstStyle/>
                    <a:p>
                      <a:pPr algn="ctr" fontAlgn="ctr"/>
                      <a:r>
                        <a:rPr lang="en-US" sz="1400" b="1" i="0" u="none" strike="noStrike" dirty="0" smtClean="0">
                          <a:solidFill>
                            <a:schemeClr val="accent2">
                              <a:lumMod val="20000"/>
                              <a:lumOff val="80000"/>
                            </a:schemeClr>
                          </a:solidFill>
                          <a:effectLst/>
                          <a:latin typeface="Calibri"/>
                        </a:rPr>
                        <a:t>CORN</a:t>
                      </a:r>
                      <a:endParaRPr lang="en-US" sz="1400" b="1" i="0" u="none" strike="noStrike" dirty="0">
                        <a:solidFill>
                          <a:schemeClr val="accent2">
                            <a:lumMod val="20000"/>
                            <a:lumOff val="80000"/>
                          </a:schemeClr>
                        </a:solidFill>
                        <a:effectLst/>
                        <a:latin typeface="Calibri"/>
                      </a:endParaRPr>
                    </a:p>
                  </a:txBody>
                  <a:tcPr marL="12700" marR="12700" marT="12700" marB="0" anchor="ctr"/>
                </a:tc>
                <a:tc>
                  <a:txBody>
                    <a:bodyPr/>
                    <a:lstStyle/>
                    <a:p>
                      <a:pPr algn="ctr" fontAlgn="ctr"/>
                      <a:r>
                        <a:rPr lang="en-US" sz="1400" b="1" i="0" u="none" strike="noStrike" dirty="0">
                          <a:solidFill>
                            <a:schemeClr val="accent2">
                              <a:lumMod val="20000"/>
                              <a:lumOff val="80000"/>
                            </a:schemeClr>
                          </a:solidFill>
                          <a:effectLst/>
                          <a:latin typeface="Calibri"/>
                        </a:rPr>
                        <a:t>CORN SILAGE Value</a:t>
                      </a:r>
                    </a:p>
                  </a:txBody>
                  <a:tcPr marL="12700" marR="12700" marT="12700" marB="0" anchor="ctr"/>
                </a:tc>
                <a:tc>
                  <a:txBody>
                    <a:bodyPr/>
                    <a:lstStyle/>
                    <a:p>
                      <a:pPr algn="ctr" fontAlgn="ctr"/>
                      <a:r>
                        <a:rPr lang="en-US" sz="1400" b="1" i="0" u="none" strike="noStrike" dirty="0" smtClean="0">
                          <a:solidFill>
                            <a:schemeClr val="accent2">
                              <a:lumMod val="20000"/>
                              <a:lumOff val="80000"/>
                            </a:schemeClr>
                          </a:solidFill>
                          <a:effectLst/>
                          <a:latin typeface="Calibri"/>
                        </a:rPr>
                        <a:t>SBM</a:t>
                      </a:r>
                      <a:endParaRPr lang="en-US" sz="1400" b="1" i="0" u="none" strike="noStrike" dirty="0">
                        <a:solidFill>
                          <a:schemeClr val="accent2">
                            <a:lumMod val="20000"/>
                            <a:lumOff val="80000"/>
                          </a:schemeClr>
                        </a:solidFill>
                        <a:effectLst/>
                        <a:latin typeface="Calibri"/>
                      </a:endParaRPr>
                    </a:p>
                  </a:txBody>
                  <a:tcPr marL="12700" marR="12700" marT="12700" marB="0" anchor="ctr"/>
                </a:tc>
                <a:tc>
                  <a:txBody>
                    <a:bodyPr/>
                    <a:lstStyle/>
                    <a:p>
                      <a:pPr algn="ctr" fontAlgn="ctr"/>
                      <a:r>
                        <a:rPr lang="en-US" sz="1400" b="1" i="0" u="none" strike="noStrike" dirty="0">
                          <a:solidFill>
                            <a:schemeClr val="accent2">
                              <a:lumMod val="20000"/>
                              <a:lumOff val="80000"/>
                            </a:schemeClr>
                          </a:solidFill>
                          <a:effectLst/>
                          <a:latin typeface="Calibri"/>
                        </a:rPr>
                        <a:t>ALFALFA </a:t>
                      </a:r>
                      <a:r>
                        <a:rPr lang="en-US" sz="1400" b="1" i="0" u="none" strike="noStrike" dirty="0" smtClean="0">
                          <a:solidFill>
                            <a:schemeClr val="accent2">
                              <a:lumMod val="20000"/>
                              <a:lumOff val="80000"/>
                            </a:schemeClr>
                          </a:solidFill>
                          <a:effectLst/>
                          <a:latin typeface="Calibri"/>
                        </a:rPr>
                        <a:t>HAY</a:t>
                      </a:r>
                      <a:endParaRPr lang="en-US" sz="1400" b="1" i="0" u="none" strike="noStrike" dirty="0">
                        <a:solidFill>
                          <a:schemeClr val="accent2">
                            <a:lumMod val="20000"/>
                            <a:lumOff val="80000"/>
                          </a:schemeClr>
                        </a:solidFill>
                        <a:effectLst/>
                        <a:latin typeface="Calibri"/>
                      </a:endParaRPr>
                    </a:p>
                  </a:txBody>
                  <a:tcPr marL="12700" marR="12700" marT="12700" marB="0" anchor="ctr"/>
                </a:tc>
                <a:tc>
                  <a:txBody>
                    <a:bodyPr/>
                    <a:lstStyle/>
                    <a:p>
                      <a:pPr algn="ctr" fontAlgn="ctr"/>
                      <a:r>
                        <a:rPr lang="en-US" sz="1400" b="1" i="0" u="none" strike="noStrike" dirty="0" smtClean="0">
                          <a:solidFill>
                            <a:schemeClr val="accent2">
                              <a:lumMod val="20000"/>
                              <a:lumOff val="80000"/>
                            </a:schemeClr>
                          </a:solidFill>
                          <a:effectLst/>
                          <a:latin typeface="Calibri"/>
                        </a:rPr>
                        <a:t>FEED </a:t>
                      </a:r>
                      <a:r>
                        <a:rPr lang="en-US" sz="1400" b="1" i="0" u="none" strike="noStrike" dirty="0">
                          <a:solidFill>
                            <a:schemeClr val="accent2">
                              <a:lumMod val="20000"/>
                              <a:lumOff val="80000"/>
                            </a:schemeClr>
                          </a:solidFill>
                          <a:effectLst/>
                          <a:latin typeface="Calibri"/>
                        </a:rPr>
                        <a:t>Cost</a:t>
                      </a:r>
                    </a:p>
                  </a:txBody>
                  <a:tcPr marL="12700" marR="12700" marT="12700" marB="0" anchor="ctr"/>
                </a:tc>
                <a:tc>
                  <a:txBody>
                    <a:bodyPr/>
                    <a:lstStyle/>
                    <a:p>
                      <a:pPr algn="ctr" fontAlgn="ctr"/>
                      <a:r>
                        <a:rPr lang="en-US" sz="1400" b="1" i="0" u="none" strike="noStrike" dirty="0">
                          <a:solidFill>
                            <a:srgbClr val="F2F2F2"/>
                          </a:solidFill>
                          <a:effectLst/>
                          <a:latin typeface="Calibri"/>
                        </a:rPr>
                        <a:t>MILK- FEED Margin</a:t>
                      </a:r>
                    </a:p>
                  </a:txBody>
                  <a:tcPr marL="12700" marR="12700" marT="12700" marB="0" anchor="ctr"/>
                </a:tc>
              </a:tr>
              <a:tr h="394937">
                <a:tc>
                  <a:txBody>
                    <a:bodyPr/>
                    <a:lstStyle/>
                    <a:p>
                      <a:pPr algn="ctr" fontAlgn="ctr"/>
                      <a:endParaRPr lang="pl-PL" sz="1400" b="0" i="1" u="none" strike="noStrike" dirty="0">
                        <a:solidFill>
                          <a:srgbClr val="333399"/>
                        </a:solidFill>
                        <a:effectLst/>
                        <a:latin typeface="Calibri"/>
                      </a:endParaRPr>
                    </a:p>
                  </a:txBody>
                  <a:tcPr marL="12700" marR="12700" marT="12700" marB="0" anchor="ctr"/>
                </a:tc>
                <a:tc>
                  <a:txBody>
                    <a:bodyPr/>
                    <a:lstStyle/>
                    <a:p>
                      <a:pPr algn="ctr" fontAlgn="ctr"/>
                      <a:r>
                        <a:rPr lang="pl-PL" sz="1400" b="0" i="1" u="none" strike="noStrike" dirty="0">
                          <a:solidFill>
                            <a:srgbClr val="333399"/>
                          </a:solidFill>
                          <a:effectLst/>
                          <a:latin typeface="Calibri"/>
                        </a:rPr>
                        <a:t>$</a:t>
                      </a:r>
                      <a:r>
                        <a:rPr lang="pl-PL" sz="1400" b="0" i="1" u="none" strike="noStrike" dirty="0" smtClean="0">
                          <a:solidFill>
                            <a:srgbClr val="333399"/>
                          </a:solidFill>
                          <a:effectLst/>
                          <a:latin typeface="Calibri"/>
                        </a:rPr>
                        <a:t>/cwt</a:t>
                      </a:r>
                      <a:r>
                        <a:rPr lang="pl-PL" sz="1400" b="0" i="1" u="none" strike="noStrike" dirty="0">
                          <a:solidFill>
                            <a:srgbClr val="333399"/>
                          </a:solidFill>
                          <a:effectLst/>
                          <a:latin typeface="Calibri"/>
                        </a:rPr>
                        <a:t>.</a:t>
                      </a:r>
                    </a:p>
                  </a:txBody>
                  <a:tcPr marL="12700" marR="12700" marT="12700" marB="0" anchor="ctr"/>
                </a:tc>
                <a:tc>
                  <a:txBody>
                    <a:bodyPr/>
                    <a:lstStyle/>
                    <a:p>
                      <a:pPr algn="ctr" fontAlgn="ctr"/>
                      <a:r>
                        <a:rPr lang="en-US" sz="1400" b="0" i="1" u="none" strike="noStrike" dirty="0">
                          <a:solidFill>
                            <a:srgbClr val="A0020E"/>
                          </a:solidFill>
                          <a:effectLst/>
                          <a:latin typeface="Calibri"/>
                        </a:rPr>
                        <a:t>$</a:t>
                      </a:r>
                      <a:r>
                        <a:rPr lang="en-US" sz="1400" b="0" i="1" u="none" strike="noStrike" dirty="0" smtClean="0">
                          <a:solidFill>
                            <a:srgbClr val="A0020E"/>
                          </a:solidFill>
                          <a:effectLst/>
                          <a:latin typeface="Calibri"/>
                        </a:rPr>
                        <a:t>/bu</a:t>
                      </a:r>
                      <a:r>
                        <a:rPr lang="en-US" sz="1400" b="0" i="1" u="none" strike="noStrike" dirty="0">
                          <a:solidFill>
                            <a:srgbClr val="A0020E"/>
                          </a:solidFill>
                          <a:effectLst/>
                          <a:latin typeface="Calibri"/>
                        </a:rPr>
                        <a:t>.</a:t>
                      </a:r>
                    </a:p>
                  </a:txBody>
                  <a:tcPr marL="12700" marR="12700" marT="12700" marB="0" anchor="ctr"/>
                </a:tc>
                <a:tc>
                  <a:txBody>
                    <a:bodyPr/>
                    <a:lstStyle/>
                    <a:p>
                      <a:pPr algn="ctr" fontAlgn="ctr"/>
                      <a:r>
                        <a:rPr lang="en-US" sz="1400" b="0" i="1" u="none" strike="noStrike" dirty="0">
                          <a:solidFill>
                            <a:srgbClr val="A0020E"/>
                          </a:solidFill>
                          <a:effectLst/>
                          <a:latin typeface="Calibri"/>
                        </a:rPr>
                        <a:t>$</a:t>
                      </a:r>
                      <a:r>
                        <a:rPr lang="en-US" sz="1400" b="0" i="1" u="none" strike="noStrike" dirty="0" smtClean="0">
                          <a:solidFill>
                            <a:srgbClr val="A0020E"/>
                          </a:solidFill>
                          <a:effectLst/>
                          <a:latin typeface="Calibri"/>
                        </a:rPr>
                        <a:t>/ton</a:t>
                      </a:r>
                      <a:endParaRPr lang="en-US" sz="1400" b="0" i="1" u="none" strike="noStrike" dirty="0">
                        <a:solidFill>
                          <a:srgbClr val="A0020E"/>
                        </a:solidFill>
                        <a:effectLst/>
                        <a:latin typeface="Calibri"/>
                      </a:endParaRPr>
                    </a:p>
                  </a:txBody>
                  <a:tcPr marL="12700" marR="12700" marT="12700" marB="0" anchor="ctr"/>
                </a:tc>
                <a:tc>
                  <a:txBody>
                    <a:bodyPr/>
                    <a:lstStyle/>
                    <a:p>
                      <a:pPr algn="ctr" fontAlgn="ctr"/>
                      <a:r>
                        <a:rPr lang="en-US" sz="1400" b="0" i="1" u="none" strike="noStrike" dirty="0">
                          <a:solidFill>
                            <a:srgbClr val="A0020E"/>
                          </a:solidFill>
                          <a:effectLst/>
                          <a:latin typeface="Calibri"/>
                        </a:rPr>
                        <a:t>$</a:t>
                      </a:r>
                      <a:r>
                        <a:rPr lang="en-US" sz="1400" b="0" i="1" u="none" strike="noStrike" dirty="0" smtClean="0">
                          <a:solidFill>
                            <a:srgbClr val="A0020E"/>
                          </a:solidFill>
                          <a:effectLst/>
                          <a:latin typeface="Calibri"/>
                        </a:rPr>
                        <a:t>/ton</a:t>
                      </a:r>
                      <a:endParaRPr lang="en-US" sz="1400" b="0" i="1" u="none" strike="noStrike" dirty="0">
                        <a:solidFill>
                          <a:srgbClr val="A0020E"/>
                        </a:solidFill>
                        <a:effectLst/>
                        <a:latin typeface="Calibri"/>
                      </a:endParaRPr>
                    </a:p>
                  </a:txBody>
                  <a:tcPr marL="12700" marR="12700" marT="12700" marB="0" anchor="ctr"/>
                </a:tc>
                <a:tc>
                  <a:txBody>
                    <a:bodyPr/>
                    <a:lstStyle/>
                    <a:p>
                      <a:pPr algn="ctr" fontAlgn="ctr"/>
                      <a:r>
                        <a:rPr lang="en-US" sz="1400" b="0" i="1" u="none" strike="noStrike" dirty="0">
                          <a:solidFill>
                            <a:srgbClr val="A0020E"/>
                          </a:solidFill>
                          <a:effectLst/>
                          <a:latin typeface="Calibri"/>
                        </a:rPr>
                        <a:t>$</a:t>
                      </a:r>
                      <a:r>
                        <a:rPr lang="en-US" sz="1400" b="0" i="1" u="none" strike="noStrike" dirty="0" smtClean="0">
                          <a:solidFill>
                            <a:srgbClr val="A0020E"/>
                          </a:solidFill>
                          <a:effectLst/>
                          <a:latin typeface="Calibri"/>
                        </a:rPr>
                        <a:t>/ton</a:t>
                      </a:r>
                      <a:endParaRPr lang="en-US" sz="1400" b="0" i="1" u="none" strike="noStrike" dirty="0">
                        <a:solidFill>
                          <a:srgbClr val="A0020E"/>
                        </a:solidFill>
                        <a:effectLst/>
                        <a:latin typeface="Calibri"/>
                      </a:endParaRPr>
                    </a:p>
                  </a:txBody>
                  <a:tcPr marL="12700" marR="12700" marT="12700" marB="0" anchor="ctr"/>
                </a:tc>
                <a:tc>
                  <a:txBody>
                    <a:bodyPr/>
                    <a:lstStyle/>
                    <a:p>
                      <a:pPr algn="ctr" fontAlgn="ctr"/>
                      <a:r>
                        <a:rPr lang="pl-PL" sz="1400" b="0" i="1" u="none" strike="noStrike" dirty="0">
                          <a:solidFill>
                            <a:srgbClr val="993300"/>
                          </a:solidFill>
                          <a:effectLst/>
                          <a:latin typeface="Calibri"/>
                        </a:rPr>
                        <a:t>$</a:t>
                      </a:r>
                      <a:r>
                        <a:rPr lang="pl-PL" sz="1400" b="0" i="1" u="none" strike="noStrike" dirty="0" smtClean="0">
                          <a:solidFill>
                            <a:srgbClr val="993300"/>
                          </a:solidFill>
                          <a:effectLst/>
                          <a:latin typeface="Calibri"/>
                        </a:rPr>
                        <a:t>/cwt</a:t>
                      </a:r>
                      <a:r>
                        <a:rPr lang="pl-PL" sz="1400" b="0" i="1" u="none" strike="noStrike" dirty="0">
                          <a:solidFill>
                            <a:srgbClr val="993300"/>
                          </a:solidFill>
                          <a:effectLst/>
                          <a:latin typeface="Calibri"/>
                        </a:rPr>
                        <a:t>.</a:t>
                      </a:r>
                    </a:p>
                  </a:txBody>
                  <a:tcPr marL="12700" marR="12700" marT="12700" marB="0" anchor="ctr"/>
                </a:tc>
                <a:tc>
                  <a:txBody>
                    <a:bodyPr/>
                    <a:lstStyle/>
                    <a:p>
                      <a:pPr algn="ctr" fontAlgn="ctr"/>
                      <a:r>
                        <a:rPr lang="pl-PL" sz="1400" b="0" i="1" u="none" strike="noStrike" dirty="0">
                          <a:solidFill>
                            <a:srgbClr val="000000"/>
                          </a:solidFill>
                          <a:effectLst/>
                          <a:latin typeface="Calibri"/>
                        </a:rPr>
                        <a:t>$</a:t>
                      </a:r>
                      <a:r>
                        <a:rPr lang="pl-PL" sz="1400" b="0" i="1" u="none" strike="noStrike" dirty="0" smtClean="0">
                          <a:solidFill>
                            <a:srgbClr val="000000"/>
                          </a:solidFill>
                          <a:effectLst/>
                          <a:latin typeface="Calibri"/>
                        </a:rPr>
                        <a:t>/cwt</a:t>
                      </a:r>
                      <a:r>
                        <a:rPr lang="pl-PL" sz="1400" b="0" i="1" u="none" strike="noStrike" dirty="0">
                          <a:solidFill>
                            <a:srgbClr val="000000"/>
                          </a:solidFill>
                          <a:effectLst/>
                          <a:latin typeface="Calibri"/>
                        </a:rPr>
                        <a:t>.</a:t>
                      </a:r>
                    </a:p>
                  </a:txBody>
                  <a:tcPr marL="12700" marR="12700" marT="12700" marB="0" anchor="ctr"/>
                </a:tc>
              </a:tr>
              <a:tr h="394937">
                <a:tc>
                  <a:txBody>
                    <a:bodyPr/>
                    <a:lstStyle/>
                    <a:p>
                      <a:pPr algn="ctr" fontAlgn="b"/>
                      <a:r>
                        <a:rPr lang="en-US" sz="1400" b="0" i="0" u="none" strike="noStrike" dirty="0">
                          <a:solidFill>
                            <a:srgbClr val="000000"/>
                          </a:solidFill>
                          <a:effectLst/>
                          <a:latin typeface="Calibri"/>
                        </a:rPr>
                        <a:t>2014.01</a:t>
                      </a:r>
                    </a:p>
                  </a:txBody>
                  <a:tcPr marL="12700" marR="12700" marT="12700" marB="0" anchor="ctr"/>
                </a:tc>
                <a:tc>
                  <a:txBody>
                    <a:bodyPr/>
                    <a:lstStyle/>
                    <a:p>
                      <a:pPr algn="ctr" fontAlgn="b"/>
                      <a:r>
                        <a:rPr lang="en-US" sz="1400" b="0" i="0" u="none" strike="noStrike" dirty="0">
                          <a:solidFill>
                            <a:srgbClr val="333399"/>
                          </a:solidFill>
                          <a:effectLst/>
                          <a:latin typeface="Calibri"/>
                        </a:rPr>
                        <a:t> $23.50 </a:t>
                      </a:r>
                    </a:p>
                  </a:txBody>
                  <a:tcPr marL="12700" marR="12700" marT="12700" marB="0" anchor="ctr"/>
                </a:tc>
                <a:tc>
                  <a:txBody>
                    <a:bodyPr/>
                    <a:lstStyle/>
                    <a:p>
                      <a:pPr algn="ctr" fontAlgn="b"/>
                      <a:r>
                        <a:rPr lang="en-US" sz="1400" b="0" i="0" u="none" strike="noStrike" dirty="0">
                          <a:solidFill>
                            <a:srgbClr val="A0020E"/>
                          </a:solidFill>
                          <a:effectLst/>
                          <a:latin typeface="Calibri"/>
                        </a:rPr>
                        <a:t> $4.42 </a:t>
                      </a:r>
                    </a:p>
                  </a:txBody>
                  <a:tcPr marL="12700" marR="12700" marT="12700" marB="0" anchor="ctr"/>
                </a:tc>
                <a:tc>
                  <a:txBody>
                    <a:bodyPr/>
                    <a:lstStyle/>
                    <a:p>
                      <a:pPr algn="ctr" fontAlgn="b"/>
                      <a:r>
                        <a:rPr lang="en-US" sz="1400" b="0" i="0" u="none" strike="noStrike" dirty="0">
                          <a:solidFill>
                            <a:srgbClr val="A0020E"/>
                          </a:solidFill>
                          <a:effectLst/>
                          <a:latin typeface="Calibri"/>
                        </a:rPr>
                        <a:t> $44.64 </a:t>
                      </a:r>
                    </a:p>
                  </a:txBody>
                  <a:tcPr marL="12700" marR="12700" marT="12700" marB="0" anchor="ctr"/>
                </a:tc>
                <a:tc>
                  <a:txBody>
                    <a:bodyPr/>
                    <a:lstStyle/>
                    <a:p>
                      <a:pPr algn="ctr" fontAlgn="b"/>
                      <a:r>
                        <a:rPr lang="en-US" sz="1400" b="0" i="0" u="none" strike="noStrike" dirty="0">
                          <a:solidFill>
                            <a:srgbClr val="A0020E"/>
                          </a:solidFill>
                          <a:effectLst/>
                          <a:latin typeface="Calibri"/>
                        </a:rPr>
                        <a:t> $</a:t>
                      </a:r>
                      <a:r>
                        <a:rPr lang="en-US" sz="1400" b="0" i="0" u="none" strike="noStrike" dirty="0" smtClean="0">
                          <a:solidFill>
                            <a:srgbClr val="A0020E"/>
                          </a:solidFill>
                          <a:effectLst/>
                          <a:latin typeface="Calibri"/>
                        </a:rPr>
                        <a:t>479.54 </a:t>
                      </a:r>
                      <a:endParaRPr lang="en-US" sz="1400" b="0" i="0" u="none" strike="noStrike" dirty="0">
                        <a:solidFill>
                          <a:srgbClr val="A0020E"/>
                        </a:solidFill>
                        <a:effectLst/>
                        <a:latin typeface="Calibri"/>
                      </a:endParaRPr>
                    </a:p>
                  </a:txBody>
                  <a:tcPr marL="12700" marR="12700" marT="12700" marB="0" anchor="ctr"/>
                </a:tc>
                <a:tc>
                  <a:txBody>
                    <a:bodyPr/>
                    <a:lstStyle/>
                    <a:p>
                      <a:pPr algn="ctr" fontAlgn="b"/>
                      <a:r>
                        <a:rPr lang="en-US" sz="1400" b="0" i="0" u="none" strike="noStrike" dirty="0">
                          <a:solidFill>
                            <a:srgbClr val="A0020E"/>
                          </a:solidFill>
                          <a:effectLst/>
                          <a:latin typeface="Calibri"/>
                        </a:rPr>
                        <a:t> $185.00 </a:t>
                      </a:r>
                    </a:p>
                  </a:txBody>
                  <a:tcPr marL="12700" marR="12700" marT="12700" marB="0" anchor="ctr"/>
                </a:tc>
                <a:tc>
                  <a:txBody>
                    <a:bodyPr/>
                    <a:lstStyle/>
                    <a:p>
                      <a:pPr algn="ctr" fontAlgn="b"/>
                      <a:r>
                        <a:rPr lang="en-US" sz="1400" b="0" i="0" u="none" strike="noStrike">
                          <a:solidFill>
                            <a:srgbClr val="993300"/>
                          </a:solidFill>
                          <a:effectLst/>
                          <a:latin typeface="Calibri"/>
                        </a:rPr>
                        <a:t> $10.71 </a:t>
                      </a:r>
                    </a:p>
                  </a:txBody>
                  <a:tcPr marL="12700" marR="12700" marT="12700" marB="0" anchor="ctr"/>
                </a:tc>
                <a:tc>
                  <a:txBody>
                    <a:bodyPr/>
                    <a:lstStyle/>
                    <a:p>
                      <a:pPr algn="ctr" fontAlgn="b"/>
                      <a:r>
                        <a:rPr lang="en-US" sz="1400" b="0" i="1" u="none" strike="noStrike" dirty="0">
                          <a:solidFill>
                            <a:srgbClr val="000000"/>
                          </a:solidFill>
                          <a:effectLst/>
                          <a:latin typeface="Calibri"/>
                        </a:rPr>
                        <a:t> $12.79 </a:t>
                      </a:r>
                    </a:p>
                  </a:txBody>
                  <a:tcPr marL="12700" marR="12700" marT="12700" marB="0" anchor="ctr"/>
                </a:tc>
              </a:tr>
              <a:tr h="394937">
                <a:tc>
                  <a:txBody>
                    <a:bodyPr/>
                    <a:lstStyle/>
                    <a:p>
                      <a:pPr algn="ctr" fontAlgn="b"/>
                      <a:r>
                        <a:rPr lang="en-US" sz="1400" b="0" i="0" u="none" strike="noStrike">
                          <a:solidFill>
                            <a:srgbClr val="000000"/>
                          </a:solidFill>
                          <a:effectLst/>
                          <a:latin typeface="Calibri"/>
                        </a:rPr>
                        <a:t>2014.02</a:t>
                      </a:r>
                    </a:p>
                  </a:txBody>
                  <a:tcPr marL="12700" marR="12700" marT="12700" marB="0" anchor="ctr"/>
                </a:tc>
                <a:tc>
                  <a:txBody>
                    <a:bodyPr/>
                    <a:lstStyle/>
                    <a:p>
                      <a:pPr algn="ctr" fontAlgn="b"/>
                      <a:r>
                        <a:rPr lang="en-US" sz="1400" b="0" i="0" u="none" strike="noStrike">
                          <a:solidFill>
                            <a:srgbClr val="333399"/>
                          </a:solidFill>
                          <a:effectLst/>
                          <a:latin typeface="Calibri"/>
                        </a:rPr>
                        <a:t> $24.90 </a:t>
                      </a:r>
                    </a:p>
                  </a:txBody>
                  <a:tcPr marL="12700" marR="12700" marT="12700" marB="0" anchor="ctr"/>
                </a:tc>
                <a:tc>
                  <a:txBody>
                    <a:bodyPr/>
                    <a:lstStyle/>
                    <a:p>
                      <a:pPr algn="ctr" fontAlgn="b"/>
                      <a:r>
                        <a:rPr lang="en-US" sz="1400" b="0" i="0" u="none" strike="noStrike">
                          <a:solidFill>
                            <a:srgbClr val="A0020E"/>
                          </a:solidFill>
                          <a:effectLst/>
                          <a:latin typeface="Calibri"/>
                        </a:rPr>
                        <a:t> $4.35 </a:t>
                      </a:r>
                    </a:p>
                  </a:txBody>
                  <a:tcPr marL="12700" marR="12700" marT="12700" marB="0" anchor="ctr"/>
                </a:tc>
                <a:tc>
                  <a:txBody>
                    <a:bodyPr/>
                    <a:lstStyle/>
                    <a:p>
                      <a:pPr algn="ctr" fontAlgn="b"/>
                      <a:r>
                        <a:rPr lang="en-US" sz="1400" b="0" i="0" u="none" strike="noStrike">
                          <a:solidFill>
                            <a:srgbClr val="A0020E"/>
                          </a:solidFill>
                          <a:effectLst/>
                          <a:latin typeface="Calibri"/>
                        </a:rPr>
                        <a:t> $43.94 </a:t>
                      </a:r>
                    </a:p>
                  </a:txBody>
                  <a:tcPr marL="12700" marR="12700" marT="12700" marB="0" anchor="ctr"/>
                </a:tc>
                <a:tc>
                  <a:txBody>
                    <a:bodyPr/>
                    <a:lstStyle/>
                    <a:p>
                      <a:pPr algn="ctr" fontAlgn="b"/>
                      <a:r>
                        <a:rPr lang="en-US" sz="1400" b="0" i="0" u="none" strike="noStrike" dirty="0">
                          <a:solidFill>
                            <a:srgbClr val="A0020E"/>
                          </a:solidFill>
                          <a:effectLst/>
                          <a:latin typeface="Calibri"/>
                        </a:rPr>
                        <a:t> $</a:t>
                      </a:r>
                      <a:r>
                        <a:rPr lang="en-US" sz="1400" b="0" i="0" u="none" strike="noStrike" dirty="0" smtClean="0">
                          <a:solidFill>
                            <a:srgbClr val="A0020E"/>
                          </a:solidFill>
                          <a:effectLst/>
                          <a:latin typeface="Calibri"/>
                        </a:rPr>
                        <a:t>409.25 </a:t>
                      </a:r>
                      <a:endParaRPr lang="en-US" sz="1400" b="0" i="0" u="none" strike="noStrike" dirty="0">
                        <a:solidFill>
                          <a:srgbClr val="A0020E"/>
                        </a:solidFill>
                        <a:effectLst/>
                        <a:latin typeface="Calibri"/>
                      </a:endParaRPr>
                    </a:p>
                  </a:txBody>
                  <a:tcPr marL="12700" marR="12700" marT="12700" marB="0" anchor="ctr"/>
                </a:tc>
                <a:tc>
                  <a:txBody>
                    <a:bodyPr/>
                    <a:lstStyle/>
                    <a:p>
                      <a:pPr algn="ctr" fontAlgn="b"/>
                      <a:r>
                        <a:rPr lang="en-US" sz="1400" b="0" i="0" u="none" strike="noStrike" dirty="0">
                          <a:solidFill>
                            <a:srgbClr val="A0020E"/>
                          </a:solidFill>
                          <a:effectLst/>
                          <a:latin typeface="Calibri"/>
                        </a:rPr>
                        <a:t> $188.00 </a:t>
                      </a:r>
                    </a:p>
                  </a:txBody>
                  <a:tcPr marL="12700" marR="12700" marT="12700" marB="0" anchor="ctr"/>
                </a:tc>
                <a:tc>
                  <a:txBody>
                    <a:bodyPr/>
                    <a:lstStyle/>
                    <a:p>
                      <a:pPr algn="ctr" fontAlgn="b"/>
                      <a:r>
                        <a:rPr lang="en-US" sz="1400" b="0" i="0" u="none" strike="noStrike" dirty="0">
                          <a:solidFill>
                            <a:srgbClr val="993300"/>
                          </a:solidFill>
                          <a:effectLst/>
                          <a:latin typeface="Calibri"/>
                        </a:rPr>
                        <a:t> $10.73 </a:t>
                      </a:r>
                    </a:p>
                  </a:txBody>
                  <a:tcPr marL="12700" marR="12700" marT="12700" marB="0" anchor="ctr"/>
                </a:tc>
                <a:tc>
                  <a:txBody>
                    <a:bodyPr/>
                    <a:lstStyle/>
                    <a:p>
                      <a:pPr algn="ctr" fontAlgn="b"/>
                      <a:r>
                        <a:rPr lang="en-US" sz="1400" b="0" i="1" u="none" strike="noStrike" dirty="0">
                          <a:solidFill>
                            <a:srgbClr val="000000"/>
                          </a:solidFill>
                          <a:effectLst/>
                          <a:latin typeface="Calibri"/>
                        </a:rPr>
                        <a:t> $14.17 </a:t>
                      </a:r>
                    </a:p>
                  </a:txBody>
                  <a:tcPr marL="12700" marR="12700" marT="12700" marB="0" anchor="ctr"/>
                </a:tc>
              </a:tr>
              <a:tr h="394937">
                <a:tc>
                  <a:txBody>
                    <a:bodyPr/>
                    <a:lstStyle/>
                    <a:p>
                      <a:pPr algn="l" fontAlgn="b"/>
                      <a:r>
                        <a:rPr lang="en-US" sz="1600" b="1" i="0" u="none" strike="noStrike" dirty="0" smtClean="0">
                          <a:solidFill>
                            <a:srgbClr val="000000"/>
                          </a:solidFill>
                          <a:effectLst/>
                          <a:latin typeface="Calibri"/>
                        </a:rPr>
                        <a:t>Jan/Feb</a:t>
                      </a:r>
                      <a:endParaRPr lang="en-US" sz="1600" b="1" i="0" u="none" strike="noStrike" dirty="0">
                        <a:solidFill>
                          <a:srgbClr val="000000"/>
                        </a:solidFill>
                        <a:effectLst/>
                        <a:latin typeface="Calibri"/>
                      </a:endParaRPr>
                    </a:p>
                  </a:txBody>
                  <a:tcPr marL="12700" marR="12700" marT="12700" marB="0" anchor="ctr"/>
                </a:tc>
                <a:tc>
                  <a:txBody>
                    <a:bodyPr/>
                    <a:lstStyle/>
                    <a:p>
                      <a:pPr algn="ctr" fontAlgn="b"/>
                      <a:endParaRPr lang="en-US" sz="1400" b="0" i="0" u="none" strike="noStrike">
                        <a:solidFill>
                          <a:srgbClr val="333399"/>
                        </a:solidFill>
                        <a:effectLst/>
                        <a:latin typeface="Calibri"/>
                      </a:endParaRPr>
                    </a:p>
                  </a:txBody>
                  <a:tcPr marL="12700" marR="12700" marT="12700" marB="0" anchor="ctr"/>
                </a:tc>
                <a:tc>
                  <a:txBody>
                    <a:bodyPr/>
                    <a:lstStyle/>
                    <a:p>
                      <a:pPr algn="ctr" fontAlgn="b"/>
                      <a:endParaRPr lang="en-US" sz="1400" b="0" i="0" u="none" strike="noStrike">
                        <a:solidFill>
                          <a:srgbClr val="A0020E"/>
                        </a:solidFill>
                        <a:effectLst/>
                        <a:latin typeface="Calibri"/>
                      </a:endParaRPr>
                    </a:p>
                  </a:txBody>
                  <a:tcPr marL="12700" marR="12700" marT="12700" marB="0" anchor="ctr"/>
                </a:tc>
                <a:tc>
                  <a:txBody>
                    <a:bodyPr/>
                    <a:lstStyle/>
                    <a:p>
                      <a:pPr algn="ctr" fontAlgn="b"/>
                      <a:endParaRPr lang="en-US" sz="1400" b="0" i="0" u="none" strike="noStrike">
                        <a:solidFill>
                          <a:srgbClr val="A0020E"/>
                        </a:solidFill>
                        <a:effectLst/>
                        <a:latin typeface="Calibri"/>
                      </a:endParaRPr>
                    </a:p>
                  </a:txBody>
                  <a:tcPr marL="12700" marR="12700" marT="12700" marB="0" anchor="ctr"/>
                </a:tc>
                <a:tc>
                  <a:txBody>
                    <a:bodyPr/>
                    <a:lstStyle/>
                    <a:p>
                      <a:pPr algn="ctr" fontAlgn="b"/>
                      <a:endParaRPr lang="en-US" sz="1400" b="0" i="0" u="none" strike="noStrike">
                        <a:solidFill>
                          <a:srgbClr val="A0020E"/>
                        </a:solidFill>
                        <a:effectLst/>
                        <a:latin typeface="Calibri"/>
                      </a:endParaRPr>
                    </a:p>
                  </a:txBody>
                  <a:tcPr marL="12700" marR="12700" marT="12700" marB="0" anchor="ctr"/>
                </a:tc>
                <a:tc>
                  <a:txBody>
                    <a:bodyPr/>
                    <a:lstStyle/>
                    <a:p>
                      <a:pPr algn="ctr" fontAlgn="b"/>
                      <a:endParaRPr lang="en-US" sz="1400" b="0" i="0" u="none" strike="noStrike" dirty="0">
                        <a:solidFill>
                          <a:srgbClr val="A0020E"/>
                        </a:solidFill>
                        <a:effectLst/>
                        <a:latin typeface="Calibri"/>
                      </a:endParaRPr>
                    </a:p>
                  </a:txBody>
                  <a:tcPr marL="12700" marR="12700" marT="12700" marB="0" anchor="ctr"/>
                </a:tc>
                <a:tc>
                  <a:txBody>
                    <a:bodyPr/>
                    <a:lstStyle/>
                    <a:p>
                      <a:pPr algn="ctr" fontAlgn="b"/>
                      <a:endParaRPr lang="en-US" sz="1400" b="0" i="0" u="none" strike="noStrike" dirty="0">
                        <a:solidFill>
                          <a:srgbClr val="993300"/>
                        </a:solidFill>
                        <a:effectLst/>
                        <a:latin typeface="Calibri"/>
                      </a:endParaRPr>
                    </a:p>
                  </a:txBody>
                  <a:tcPr marL="12700" marR="12700" marT="12700" marB="0" anchor="ctr"/>
                </a:tc>
                <a:tc>
                  <a:txBody>
                    <a:bodyPr/>
                    <a:lstStyle/>
                    <a:p>
                      <a:pPr algn="ctr" fontAlgn="b"/>
                      <a:r>
                        <a:rPr lang="en-US" sz="1600" b="1" i="1" u="none" strike="noStrike" dirty="0" smtClean="0">
                          <a:solidFill>
                            <a:srgbClr val="000000"/>
                          </a:solidFill>
                          <a:effectLst/>
                          <a:latin typeface="Calibri"/>
                        </a:rPr>
                        <a:t>$13.31</a:t>
                      </a:r>
                      <a:endParaRPr lang="en-US" sz="1600" b="1" i="1" u="none" strike="noStrike" dirty="0">
                        <a:solidFill>
                          <a:srgbClr val="000000"/>
                        </a:solidFill>
                        <a:effectLst/>
                        <a:latin typeface="Calibri"/>
                      </a:endParaRPr>
                    </a:p>
                  </a:txBody>
                  <a:tcPr marL="12700" marR="12700" marT="12700" marB="0" anchor="ctr"/>
                </a:tc>
              </a:tr>
              <a:tr h="394937">
                <a:tc>
                  <a:txBody>
                    <a:bodyPr/>
                    <a:lstStyle/>
                    <a:p>
                      <a:pPr algn="ctr" fontAlgn="b"/>
                      <a:r>
                        <a:rPr lang="en-US" sz="1400" b="0" i="0" u="none" strike="noStrike">
                          <a:solidFill>
                            <a:srgbClr val="000000"/>
                          </a:solidFill>
                          <a:effectLst/>
                          <a:latin typeface="Calibri"/>
                        </a:rPr>
                        <a:t>2014.03</a:t>
                      </a:r>
                    </a:p>
                  </a:txBody>
                  <a:tcPr marL="12700" marR="12700" marT="12700" marB="0" anchor="ctr"/>
                </a:tc>
                <a:tc>
                  <a:txBody>
                    <a:bodyPr/>
                    <a:lstStyle/>
                    <a:p>
                      <a:pPr algn="ctr" fontAlgn="b"/>
                      <a:r>
                        <a:rPr lang="en-US" sz="1400" b="0" i="0" u="none" strike="noStrike">
                          <a:solidFill>
                            <a:srgbClr val="333399"/>
                          </a:solidFill>
                          <a:effectLst/>
                          <a:latin typeface="Calibri"/>
                        </a:rPr>
                        <a:t> $25.20 </a:t>
                      </a:r>
                    </a:p>
                  </a:txBody>
                  <a:tcPr marL="12700" marR="12700" marT="12700" marB="0" anchor="ctr"/>
                </a:tc>
                <a:tc>
                  <a:txBody>
                    <a:bodyPr/>
                    <a:lstStyle/>
                    <a:p>
                      <a:pPr algn="ctr" fontAlgn="b"/>
                      <a:r>
                        <a:rPr lang="en-US" sz="1400" b="0" i="0" u="none" strike="noStrike">
                          <a:solidFill>
                            <a:srgbClr val="A0020E"/>
                          </a:solidFill>
                          <a:effectLst/>
                          <a:latin typeface="Calibri"/>
                        </a:rPr>
                        <a:t> $4.51 </a:t>
                      </a:r>
                    </a:p>
                  </a:txBody>
                  <a:tcPr marL="12700" marR="12700" marT="12700" marB="0" anchor="ctr"/>
                </a:tc>
                <a:tc>
                  <a:txBody>
                    <a:bodyPr/>
                    <a:lstStyle/>
                    <a:p>
                      <a:pPr algn="ctr" fontAlgn="b"/>
                      <a:r>
                        <a:rPr lang="en-US" sz="1400" b="0" i="0" u="none" strike="noStrike">
                          <a:solidFill>
                            <a:srgbClr val="A0020E"/>
                          </a:solidFill>
                          <a:effectLst/>
                          <a:latin typeface="Calibri"/>
                        </a:rPr>
                        <a:t> $45.55 </a:t>
                      </a:r>
                    </a:p>
                  </a:txBody>
                  <a:tcPr marL="12700" marR="12700" marT="12700" marB="0" anchor="ctr"/>
                </a:tc>
                <a:tc>
                  <a:txBody>
                    <a:bodyPr/>
                    <a:lstStyle/>
                    <a:p>
                      <a:pPr algn="ctr" fontAlgn="b"/>
                      <a:r>
                        <a:rPr lang="en-US" sz="1400" b="0" i="0" u="none" strike="noStrike" dirty="0">
                          <a:solidFill>
                            <a:srgbClr val="A0020E"/>
                          </a:solidFill>
                          <a:effectLst/>
                          <a:latin typeface="Calibri"/>
                        </a:rPr>
                        <a:t> $</a:t>
                      </a:r>
                      <a:r>
                        <a:rPr lang="en-US" sz="1400" b="0" i="0" u="none" strike="noStrike" dirty="0" smtClean="0">
                          <a:solidFill>
                            <a:srgbClr val="A0020E"/>
                          </a:solidFill>
                          <a:effectLst/>
                          <a:latin typeface="Calibri"/>
                        </a:rPr>
                        <a:t>497.82 </a:t>
                      </a:r>
                      <a:endParaRPr lang="en-US" sz="1400" b="0" i="0" u="none" strike="noStrike" dirty="0">
                        <a:solidFill>
                          <a:srgbClr val="A0020E"/>
                        </a:solidFill>
                        <a:effectLst/>
                        <a:latin typeface="Calibri"/>
                      </a:endParaRPr>
                    </a:p>
                  </a:txBody>
                  <a:tcPr marL="12700" marR="12700" marT="12700" marB="0" anchor="ctr"/>
                </a:tc>
                <a:tc>
                  <a:txBody>
                    <a:bodyPr/>
                    <a:lstStyle/>
                    <a:p>
                      <a:pPr algn="ctr" fontAlgn="b"/>
                      <a:r>
                        <a:rPr lang="en-US" sz="1400" b="0" i="0" u="none" strike="noStrike" dirty="0">
                          <a:solidFill>
                            <a:srgbClr val="A0020E"/>
                          </a:solidFill>
                          <a:effectLst/>
                          <a:latin typeface="Calibri"/>
                        </a:rPr>
                        <a:t> $191.00 </a:t>
                      </a:r>
                    </a:p>
                  </a:txBody>
                  <a:tcPr marL="12700" marR="12700" marT="12700" marB="0" anchor="ctr"/>
                </a:tc>
                <a:tc>
                  <a:txBody>
                    <a:bodyPr/>
                    <a:lstStyle/>
                    <a:p>
                      <a:pPr algn="ctr" fontAlgn="b"/>
                      <a:r>
                        <a:rPr lang="en-US" sz="1400" b="0" i="0" u="none" strike="noStrike" dirty="0">
                          <a:solidFill>
                            <a:srgbClr val="993300"/>
                          </a:solidFill>
                          <a:effectLst/>
                          <a:latin typeface="Calibri"/>
                        </a:rPr>
                        <a:t> $11.10 </a:t>
                      </a:r>
                    </a:p>
                  </a:txBody>
                  <a:tcPr marL="12700" marR="12700" marT="12700" marB="0" anchor="ctr"/>
                </a:tc>
                <a:tc>
                  <a:txBody>
                    <a:bodyPr/>
                    <a:lstStyle/>
                    <a:p>
                      <a:pPr algn="ctr" fontAlgn="b"/>
                      <a:r>
                        <a:rPr lang="en-US" sz="1400" b="0" i="1" u="none" strike="noStrike" dirty="0">
                          <a:solidFill>
                            <a:srgbClr val="000000"/>
                          </a:solidFill>
                          <a:effectLst/>
                          <a:latin typeface="Calibri"/>
                        </a:rPr>
                        <a:t> $14.10 </a:t>
                      </a:r>
                    </a:p>
                  </a:txBody>
                  <a:tcPr marL="12700" marR="12700" marT="12700" marB="0" anchor="ctr"/>
                </a:tc>
              </a:tr>
              <a:tr h="394937">
                <a:tc>
                  <a:txBody>
                    <a:bodyPr/>
                    <a:lstStyle/>
                    <a:p>
                      <a:pPr algn="ctr" fontAlgn="b"/>
                      <a:r>
                        <a:rPr lang="en-US" sz="1400" b="0" i="0" u="none" strike="noStrike">
                          <a:solidFill>
                            <a:srgbClr val="000000"/>
                          </a:solidFill>
                          <a:effectLst/>
                          <a:latin typeface="Calibri"/>
                        </a:rPr>
                        <a:t>2014.04</a:t>
                      </a:r>
                    </a:p>
                  </a:txBody>
                  <a:tcPr marL="12700" marR="12700" marT="12700" marB="0" anchor="ctr"/>
                </a:tc>
                <a:tc>
                  <a:txBody>
                    <a:bodyPr/>
                    <a:lstStyle/>
                    <a:p>
                      <a:pPr algn="ctr" fontAlgn="b"/>
                      <a:r>
                        <a:rPr lang="en-US" sz="1400" b="0" i="0" u="none" strike="noStrike">
                          <a:solidFill>
                            <a:srgbClr val="333399"/>
                          </a:solidFill>
                          <a:effectLst/>
                          <a:latin typeface="Calibri"/>
                        </a:rPr>
                        <a:t> $25.30 </a:t>
                      </a:r>
                    </a:p>
                  </a:txBody>
                  <a:tcPr marL="12700" marR="12700" marT="12700" marB="0" anchor="ctr"/>
                </a:tc>
                <a:tc>
                  <a:txBody>
                    <a:bodyPr/>
                    <a:lstStyle/>
                    <a:p>
                      <a:pPr algn="ctr" fontAlgn="b"/>
                      <a:r>
                        <a:rPr lang="en-US" sz="1400" b="0" i="0" u="none" strike="noStrike">
                          <a:solidFill>
                            <a:srgbClr val="A0020E"/>
                          </a:solidFill>
                          <a:effectLst/>
                          <a:latin typeface="Calibri"/>
                        </a:rPr>
                        <a:t> $4.71 </a:t>
                      </a:r>
                    </a:p>
                  </a:txBody>
                  <a:tcPr marL="12700" marR="12700" marT="12700" marB="0" anchor="ctr"/>
                </a:tc>
                <a:tc>
                  <a:txBody>
                    <a:bodyPr/>
                    <a:lstStyle/>
                    <a:p>
                      <a:pPr algn="ctr" fontAlgn="b"/>
                      <a:r>
                        <a:rPr lang="en-US" sz="1400" b="0" i="0" u="none" strike="noStrike">
                          <a:solidFill>
                            <a:srgbClr val="A0020E"/>
                          </a:solidFill>
                          <a:effectLst/>
                          <a:latin typeface="Calibri"/>
                        </a:rPr>
                        <a:t> $47.57 </a:t>
                      </a:r>
                    </a:p>
                  </a:txBody>
                  <a:tcPr marL="12700" marR="12700" marT="12700" marB="0" anchor="ctr"/>
                </a:tc>
                <a:tc>
                  <a:txBody>
                    <a:bodyPr/>
                    <a:lstStyle/>
                    <a:p>
                      <a:pPr algn="ctr" fontAlgn="b"/>
                      <a:r>
                        <a:rPr lang="en-US" sz="1400" b="0" i="0" u="none" strike="noStrike" dirty="0">
                          <a:solidFill>
                            <a:srgbClr val="A0020E"/>
                          </a:solidFill>
                          <a:effectLst/>
                          <a:latin typeface="Calibri"/>
                        </a:rPr>
                        <a:t> $</a:t>
                      </a:r>
                      <a:r>
                        <a:rPr lang="en-US" sz="1400" b="0" i="0" u="none" strike="noStrike" dirty="0" smtClean="0">
                          <a:solidFill>
                            <a:srgbClr val="A0020E"/>
                          </a:solidFill>
                          <a:effectLst/>
                          <a:latin typeface="Calibri"/>
                        </a:rPr>
                        <a:t>514.01 </a:t>
                      </a:r>
                      <a:endParaRPr lang="en-US" sz="1400" b="0" i="0" u="none" strike="noStrike" dirty="0">
                        <a:solidFill>
                          <a:srgbClr val="A0020E"/>
                        </a:solidFill>
                        <a:effectLst/>
                        <a:latin typeface="Calibri"/>
                      </a:endParaRPr>
                    </a:p>
                  </a:txBody>
                  <a:tcPr marL="12700" marR="12700" marT="12700" marB="0" anchor="ctr"/>
                </a:tc>
                <a:tc>
                  <a:txBody>
                    <a:bodyPr/>
                    <a:lstStyle/>
                    <a:p>
                      <a:pPr algn="ctr" fontAlgn="b"/>
                      <a:r>
                        <a:rPr lang="en-US" sz="1400" b="0" i="0" u="none" strike="noStrike" dirty="0">
                          <a:solidFill>
                            <a:srgbClr val="A0020E"/>
                          </a:solidFill>
                          <a:effectLst/>
                          <a:latin typeface="Calibri"/>
                        </a:rPr>
                        <a:t> $206.00 </a:t>
                      </a:r>
                    </a:p>
                  </a:txBody>
                  <a:tcPr marL="12700" marR="12700" marT="12700" marB="0" anchor="ctr"/>
                </a:tc>
                <a:tc>
                  <a:txBody>
                    <a:bodyPr/>
                    <a:lstStyle/>
                    <a:p>
                      <a:pPr algn="ctr" fontAlgn="b"/>
                      <a:r>
                        <a:rPr lang="en-US" sz="1400" b="0" i="0" u="none" strike="noStrike">
                          <a:solidFill>
                            <a:srgbClr val="993300"/>
                          </a:solidFill>
                          <a:effectLst/>
                          <a:latin typeface="Calibri"/>
                        </a:rPr>
                        <a:t> $11.63 </a:t>
                      </a:r>
                    </a:p>
                  </a:txBody>
                  <a:tcPr marL="12700" marR="12700" marT="12700" marB="0" anchor="ctr"/>
                </a:tc>
                <a:tc>
                  <a:txBody>
                    <a:bodyPr/>
                    <a:lstStyle/>
                    <a:p>
                      <a:pPr algn="ctr" fontAlgn="b"/>
                      <a:r>
                        <a:rPr lang="en-US" sz="1400" b="0" i="1" u="none" strike="noStrike" dirty="0">
                          <a:solidFill>
                            <a:srgbClr val="000000"/>
                          </a:solidFill>
                          <a:effectLst/>
                          <a:latin typeface="Calibri"/>
                        </a:rPr>
                        <a:t> $13.67 </a:t>
                      </a:r>
                    </a:p>
                  </a:txBody>
                  <a:tcPr marL="12700" marR="12700" marT="12700" marB="0" anchor="ctr"/>
                </a:tc>
              </a:tr>
              <a:tr h="394937">
                <a:tc>
                  <a:txBody>
                    <a:bodyPr/>
                    <a:lstStyle/>
                    <a:p>
                      <a:pPr algn="l" fontAlgn="b"/>
                      <a:r>
                        <a:rPr lang="en-US" sz="1600" b="1" i="0" u="none" strike="noStrike" dirty="0" smtClean="0">
                          <a:solidFill>
                            <a:srgbClr val="000000"/>
                          </a:solidFill>
                          <a:effectLst/>
                          <a:latin typeface="Calibri"/>
                        </a:rPr>
                        <a:t>Mar/Apr</a:t>
                      </a:r>
                      <a:endParaRPr lang="en-US" sz="1600" b="1" i="0" u="none" strike="noStrike" dirty="0">
                        <a:solidFill>
                          <a:srgbClr val="000000"/>
                        </a:solidFill>
                        <a:effectLst/>
                        <a:latin typeface="Calibri"/>
                      </a:endParaRPr>
                    </a:p>
                  </a:txBody>
                  <a:tcPr marL="12700" marR="12700" marT="12700" marB="0" anchor="ctr"/>
                </a:tc>
                <a:tc>
                  <a:txBody>
                    <a:bodyPr/>
                    <a:lstStyle/>
                    <a:p>
                      <a:pPr algn="ctr" fontAlgn="b"/>
                      <a:endParaRPr lang="en-US" sz="1400" b="0" i="0" u="none" strike="noStrike">
                        <a:solidFill>
                          <a:srgbClr val="333399"/>
                        </a:solidFill>
                        <a:effectLst/>
                        <a:latin typeface="Calibri"/>
                      </a:endParaRPr>
                    </a:p>
                  </a:txBody>
                  <a:tcPr marL="12700" marR="12700" marT="12700" marB="0" anchor="ctr"/>
                </a:tc>
                <a:tc>
                  <a:txBody>
                    <a:bodyPr/>
                    <a:lstStyle/>
                    <a:p>
                      <a:pPr algn="ctr" fontAlgn="b"/>
                      <a:endParaRPr lang="en-US" sz="1400" b="0" i="0" u="none" strike="noStrike">
                        <a:solidFill>
                          <a:srgbClr val="A0020E"/>
                        </a:solidFill>
                        <a:effectLst/>
                        <a:latin typeface="Calibri"/>
                      </a:endParaRPr>
                    </a:p>
                  </a:txBody>
                  <a:tcPr marL="12700" marR="12700" marT="12700" marB="0" anchor="ctr"/>
                </a:tc>
                <a:tc>
                  <a:txBody>
                    <a:bodyPr/>
                    <a:lstStyle/>
                    <a:p>
                      <a:pPr algn="ctr" fontAlgn="b"/>
                      <a:endParaRPr lang="en-US" sz="1400" b="0" i="0" u="none" strike="noStrike">
                        <a:solidFill>
                          <a:srgbClr val="A0020E"/>
                        </a:solidFill>
                        <a:effectLst/>
                        <a:latin typeface="Calibri"/>
                      </a:endParaRPr>
                    </a:p>
                  </a:txBody>
                  <a:tcPr marL="12700" marR="12700" marT="12700" marB="0" anchor="ctr"/>
                </a:tc>
                <a:tc>
                  <a:txBody>
                    <a:bodyPr/>
                    <a:lstStyle/>
                    <a:p>
                      <a:pPr algn="ctr" fontAlgn="b"/>
                      <a:endParaRPr lang="en-US" sz="1400" b="0" i="0" u="none" strike="noStrike">
                        <a:solidFill>
                          <a:srgbClr val="A0020E"/>
                        </a:solidFill>
                        <a:effectLst/>
                        <a:latin typeface="Calibri"/>
                      </a:endParaRPr>
                    </a:p>
                  </a:txBody>
                  <a:tcPr marL="12700" marR="12700" marT="12700" marB="0" anchor="ctr"/>
                </a:tc>
                <a:tc>
                  <a:txBody>
                    <a:bodyPr/>
                    <a:lstStyle/>
                    <a:p>
                      <a:pPr algn="ctr" fontAlgn="b"/>
                      <a:endParaRPr lang="en-US" sz="1400" b="0" i="0" u="none" strike="noStrike" dirty="0">
                        <a:solidFill>
                          <a:srgbClr val="A0020E"/>
                        </a:solidFill>
                        <a:effectLst/>
                        <a:latin typeface="Calibri"/>
                      </a:endParaRPr>
                    </a:p>
                  </a:txBody>
                  <a:tcPr marL="12700" marR="12700" marT="12700" marB="0" anchor="ctr"/>
                </a:tc>
                <a:tc>
                  <a:txBody>
                    <a:bodyPr/>
                    <a:lstStyle/>
                    <a:p>
                      <a:pPr algn="ctr" fontAlgn="b"/>
                      <a:endParaRPr lang="en-US" sz="1400" b="0" i="0" u="none" strike="noStrike">
                        <a:solidFill>
                          <a:srgbClr val="993300"/>
                        </a:solidFill>
                        <a:effectLst/>
                        <a:latin typeface="Calibri"/>
                      </a:endParaRPr>
                    </a:p>
                  </a:txBody>
                  <a:tcPr marL="12700" marR="12700" marT="12700" marB="0" anchor="ctr"/>
                </a:tc>
                <a:tc>
                  <a:txBody>
                    <a:bodyPr/>
                    <a:lstStyle/>
                    <a:p>
                      <a:pPr algn="ctr" fontAlgn="b"/>
                      <a:r>
                        <a:rPr lang="en-US" sz="1600" b="1" i="1" u="none" strike="noStrike" dirty="0" smtClean="0">
                          <a:solidFill>
                            <a:srgbClr val="000000"/>
                          </a:solidFill>
                          <a:effectLst/>
                          <a:latin typeface="Calibri"/>
                        </a:rPr>
                        <a:t>$13.87</a:t>
                      </a:r>
                      <a:endParaRPr lang="en-US" sz="1600" b="1" i="1" u="none" strike="noStrike" dirty="0">
                        <a:solidFill>
                          <a:srgbClr val="000000"/>
                        </a:solidFill>
                        <a:effectLst/>
                        <a:latin typeface="Calibri"/>
                      </a:endParaRPr>
                    </a:p>
                  </a:txBody>
                  <a:tcPr marL="12700" marR="12700" marT="12700" marB="0" anchor="ctr"/>
                </a:tc>
              </a:tr>
              <a:tr h="394937">
                <a:tc>
                  <a:txBody>
                    <a:bodyPr/>
                    <a:lstStyle/>
                    <a:p>
                      <a:pPr algn="ctr" fontAlgn="b"/>
                      <a:r>
                        <a:rPr lang="en-US" sz="1400" b="0" i="0" u="none" strike="noStrike" dirty="0">
                          <a:solidFill>
                            <a:srgbClr val="000000"/>
                          </a:solidFill>
                          <a:effectLst/>
                          <a:latin typeface="Calibri"/>
                        </a:rPr>
                        <a:t>2014.05</a:t>
                      </a:r>
                    </a:p>
                  </a:txBody>
                  <a:tcPr marL="12700" marR="12700" marT="12700" marB="0" anchor="ctr"/>
                </a:tc>
                <a:tc>
                  <a:txBody>
                    <a:bodyPr/>
                    <a:lstStyle/>
                    <a:p>
                      <a:pPr algn="ctr" fontAlgn="b"/>
                      <a:r>
                        <a:rPr lang="en-US" sz="1400" b="0" i="0" u="none" strike="noStrike">
                          <a:solidFill>
                            <a:srgbClr val="333399"/>
                          </a:solidFill>
                          <a:effectLst/>
                          <a:latin typeface="Calibri"/>
                        </a:rPr>
                        <a:t> $24.20 </a:t>
                      </a:r>
                    </a:p>
                  </a:txBody>
                  <a:tcPr marL="12700" marR="12700" marT="12700" marB="0" anchor="ctr"/>
                </a:tc>
                <a:tc>
                  <a:txBody>
                    <a:bodyPr/>
                    <a:lstStyle/>
                    <a:p>
                      <a:pPr algn="ctr" fontAlgn="b"/>
                      <a:r>
                        <a:rPr lang="en-US" sz="1400" b="0" i="0" u="none" strike="noStrike">
                          <a:solidFill>
                            <a:srgbClr val="A0020E"/>
                          </a:solidFill>
                          <a:effectLst/>
                          <a:latin typeface="Calibri"/>
                        </a:rPr>
                        <a:t> $4.71 </a:t>
                      </a:r>
                    </a:p>
                  </a:txBody>
                  <a:tcPr marL="12700" marR="12700" marT="12700" marB="0" anchor="ctr"/>
                </a:tc>
                <a:tc>
                  <a:txBody>
                    <a:bodyPr/>
                    <a:lstStyle/>
                    <a:p>
                      <a:pPr algn="ctr" fontAlgn="b"/>
                      <a:r>
                        <a:rPr lang="en-US" sz="1400" b="0" i="0" u="none" strike="noStrike">
                          <a:solidFill>
                            <a:srgbClr val="A0020E"/>
                          </a:solidFill>
                          <a:effectLst/>
                          <a:latin typeface="Calibri"/>
                        </a:rPr>
                        <a:t> $47.57 </a:t>
                      </a:r>
                    </a:p>
                  </a:txBody>
                  <a:tcPr marL="12700" marR="12700" marT="12700" marB="0" anchor="ctr"/>
                </a:tc>
                <a:tc>
                  <a:txBody>
                    <a:bodyPr/>
                    <a:lstStyle/>
                    <a:p>
                      <a:pPr algn="ctr" fontAlgn="b"/>
                      <a:r>
                        <a:rPr lang="en-US" sz="1400" b="0" i="0" u="none" strike="noStrike" dirty="0">
                          <a:solidFill>
                            <a:srgbClr val="A0020E"/>
                          </a:solidFill>
                          <a:effectLst/>
                          <a:latin typeface="Calibri"/>
                        </a:rPr>
                        <a:t> $</a:t>
                      </a:r>
                      <a:r>
                        <a:rPr lang="en-US" sz="1400" b="0" i="0" u="none" strike="noStrike" dirty="0" smtClean="0">
                          <a:solidFill>
                            <a:srgbClr val="A0020E"/>
                          </a:solidFill>
                          <a:effectLst/>
                          <a:latin typeface="Calibri"/>
                        </a:rPr>
                        <a:t>519.38 </a:t>
                      </a:r>
                      <a:endParaRPr lang="en-US" sz="1400" b="0" i="0" u="none" strike="noStrike" dirty="0">
                        <a:solidFill>
                          <a:srgbClr val="A0020E"/>
                        </a:solidFill>
                        <a:effectLst/>
                        <a:latin typeface="Calibri"/>
                      </a:endParaRPr>
                    </a:p>
                  </a:txBody>
                  <a:tcPr marL="12700" marR="12700" marT="12700" marB="0" anchor="ctr"/>
                </a:tc>
                <a:tc>
                  <a:txBody>
                    <a:bodyPr/>
                    <a:lstStyle/>
                    <a:p>
                      <a:pPr algn="ctr" fontAlgn="b"/>
                      <a:r>
                        <a:rPr lang="en-US" sz="1400" b="0" i="0" u="none" strike="noStrike" dirty="0">
                          <a:solidFill>
                            <a:srgbClr val="A0020E"/>
                          </a:solidFill>
                          <a:effectLst/>
                          <a:latin typeface="Calibri"/>
                        </a:rPr>
                        <a:t> $224.00 </a:t>
                      </a:r>
                    </a:p>
                  </a:txBody>
                  <a:tcPr marL="12700" marR="12700" marT="12700" marB="0" anchor="ctr"/>
                </a:tc>
                <a:tc>
                  <a:txBody>
                    <a:bodyPr/>
                    <a:lstStyle/>
                    <a:p>
                      <a:pPr algn="ctr" fontAlgn="b"/>
                      <a:r>
                        <a:rPr lang="en-US" sz="1400" b="0" i="0" u="none" strike="noStrike">
                          <a:solidFill>
                            <a:srgbClr val="993300"/>
                          </a:solidFill>
                          <a:effectLst/>
                          <a:latin typeface="Calibri"/>
                        </a:rPr>
                        <a:t> $11.93 </a:t>
                      </a:r>
                    </a:p>
                  </a:txBody>
                  <a:tcPr marL="12700" marR="12700" marT="12700" marB="0" anchor="ctr"/>
                </a:tc>
                <a:tc>
                  <a:txBody>
                    <a:bodyPr/>
                    <a:lstStyle/>
                    <a:p>
                      <a:pPr algn="ctr" fontAlgn="b"/>
                      <a:r>
                        <a:rPr lang="en-US" sz="1400" b="0" i="1" u="none" strike="noStrike" dirty="0">
                          <a:solidFill>
                            <a:srgbClr val="000000"/>
                          </a:solidFill>
                          <a:effectLst/>
                          <a:latin typeface="Calibri"/>
                        </a:rPr>
                        <a:t> $12.27 </a:t>
                      </a:r>
                    </a:p>
                  </a:txBody>
                  <a:tcPr marL="12700" marR="12700" marT="12700" marB="0" anchor="ctr"/>
                </a:tc>
              </a:tr>
              <a:tr h="394937">
                <a:tc>
                  <a:txBody>
                    <a:bodyPr/>
                    <a:lstStyle/>
                    <a:p>
                      <a:pPr algn="ctr" fontAlgn="b"/>
                      <a:r>
                        <a:rPr lang="en-US" sz="1400" b="0" i="0" u="none" strike="noStrike" dirty="0">
                          <a:solidFill>
                            <a:srgbClr val="000000"/>
                          </a:solidFill>
                          <a:effectLst/>
                          <a:latin typeface="Calibri"/>
                        </a:rPr>
                        <a:t>2014.06</a:t>
                      </a:r>
                    </a:p>
                  </a:txBody>
                  <a:tcPr marL="12700" marR="12700" marT="12700" marB="0" anchor="ctr"/>
                </a:tc>
                <a:tc>
                  <a:txBody>
                    <a:bodyPr/>
                    <a:lstStyle/>
                    <a:p>
                      <a:pPr algn="ctr" fontAlgn="b"/>
                      <a:r>
                        <a:rPr lang="en-US" sz="1400" b="0" i="0" u="none" strike="noStrike">
                          <a:solidFill>
                            <a:srgbClr val="333399"/>
                          </a:solidFill>
                          <a:effectLst/>
                          <a:latin typeface="Calibri"/>
                        </a:rPr>
                        <a:t> $23.30 </a:t>
                      </a:r>
                    </a:p>
                  </a:txBody>
                  <a:tcPr marL="12700" marR="12700" marT="12700" marB="0" anchor="ctr"/>
                </a:tc>
                <a:tc>
                  <a:txBody>
                    <a:bodyPr/>
                    <a:lstStyle/>
                    <a:p>
                      <a:pPr algn="ctr" fontAlgn="b"/>
                      <a:r>
                        <a:rPr lang="en-US" sz="1400" b="0" i="0" u="none" strike="noStrike">
                          <a:solidFill>
                            <a:srgbClr val="A0020E"/>
                          </a:solidFill>
                          <a:effectLst/>
                          <a:latin typeface="Calibri"/>
                        </a:rPr>
                        <a:t> $4.37 </a:t>
                      </a:r>
                    </a:p>
                  </a:txBody>
                  <a:tcPr marL="12700" marR="12700" marT="12700" marB="0" anchor="ctr"/>
                </a:tc>
                <a:tc>
                  <a:txBody>
                    <a:bodyPr/>
                    <a:lstStyle/>
                    <a:p>
                      <a:pPr algn="ctr" fontAlgn="b"/>
                      <a:r>
                        <a:rPr lang="en-US" sz="1400" b="0" i="0" u="none" strike="noStrike">
                          <a:solidFill>
                            <a:srgbClr val="A0020E"/>
                          </a:solidFill>
                          <a:effectLst/>
                          <a:latin typeface="Calibri"/>
                        </a:rPr>
                        <a:t> $44.14 </a:t>
                      </a:r>
                    </a:p>
                  </a:txBody>
                  <a:tcPr marL="12700" marR="12700" marT="12700" marB="0" anchor="ctr"/>
                </a:tc>
                <a:tc>
                  <a:txBody>
                    <a:bodyPr/>
                    <a:lstStyle/>
                    <a:p>
                      <a:pPr algn="ctr" fontAlgn="b"/>
                      <a:r>
                        <a:rPr lang="en-US" sz="1400" b="0" i="0" u="none" strike="noStrike" dirty="0">
                          <a:solidFill>
                            <a:srgbClr val="A0020E"/>
                          </a:solidFill>
                          <a:effectLst/>
                          <a:latin typeface="Calibri"/>
                        </a:rPr>
                        <a:t> $</a:t>
                      </a:r>
                      <a:r>
                        <a:rPr lang="en-US" sz="1400" b="0" i="0" u="none" strike="noStrike" dirty="0" smtClean="0">
                          <a:solidFill>
                            <a:srgbClr val="A0020E"/>
                          </a:solidFill>
                          <a:effectLst/>
                          <a:latin typeface="Calibri"/>
                        </a:rPr>
                        <a:t>501.79 </a:t>
                      </a:r>
                      <a:endParaRPr lang="en-US" sz="1400" b="0" i="0" u="none" strike="noStrike" dirty="0">
                        <a:solidFill>
                          <a:srgbClr val="A0020E"/>
                        </a:solidFill>
                        <a:effectLst/>
                        <a:latin typeface="Calibri"/>
                      </a:endParaRPr>
                    </a:p>
                  </a:txBody>
                  <a:tcPr marL="12700" marR="12700" marT="12700" marB="0" anchor="ctr"/>
                </a:tc>
                <a:tc>
                  <a:txBody>
                    <a:bodyPr/>
                    <a:lstStyle/>
                    <a:p>
                      <a:pPr algn="ctr" fontAlgn="b"/>
                      <a:r>
                        <a:rPr lang="en-US" sz="1400" b="0" i="0" u="none" strike="noStrike" dirty="0">
                          <a:solidFill>
                            <a:srgbClr val="A0020E"/>
                          </a:solidFill>
                          <a:effectLst/>
                          <a:latin typeface="Calibri"/>
                        </a:rPr>
                        <a:t> $222.00 </a:t>
                      </a:r>
                    </a:p>
                  </a:txBody>
                  <a:tcPr marL="12700" marR="12700" marT="12700" marB="0" anchor="ctr"/>
                </a:tc>
                <a:tc>
                  <a:txBody>
                    <a:bodyPr/>
                    <a:lstStyle/>
                    <a:p>
                      <a:pPr algn="ctr" fontAlgn="b"/>
                      <a:r>
                        <a:rPr lang="en-US" sz="1400" b="0" i="0" u="none" strike="noStrike">
                          <a:solidFill>
                            <a:srgbClr val="993300"/>
                          </a:solidFill>
                          <a:effectLst/>
                          <a:latin typeface="Calibri"/>
                        </a:rPr>
                        <a:t> $11.69 </a:t>
                      </a:r>
                    </a:p>
                  </a:txBody>
                  <a:tcPr marL="12700" marR="12700" marT="12700" marB="0" anchor="ctr"/>
                </a:tc>
                <a:tc>
                  <a:txBody>
                    <a:bodyPr/>
                    <a:lstStyle/>
                    <a:p>
                      <a:pPr algn="ctr" fontAlgn="b"/>
                      <a:r>
                        <a:rPr lang="en-US" sz="1400" b="0" i="1" u="none" strike="noStrike" dirty="0">
                          <a:solidFill>
                            <a:srgbClr val="000000"/>
                          </a:solidFill>
                          <a:effectLst/>
                          <a:latin typeface="Calibri"/>
                        </a:rPr>
                        <a:t> $11.61 </a:t>
                      </a:r>
                    </a:p>
                  </a:txBody>
                  <a:tcPr marL="12700" marR="12700" marT="12700" marB="0" anchor="ctr"/>
                </a:tc>
              </a:tr>
              <a:tr h="394937">
                <a:tc>
                  <a:txBody>
                    <a:bodyPr/>
                    <a:lstStyle/>
                    <a:p>
                      <a:r>
                        <a:rPr lang="en-US" sz="1600" b="1" dirty="0" smtClean="0"/>
                        <a:t>May/Jun</a:t>
                      </a:r>
                      <a:endParaRPr lang="en-US" sz="1600" b="1" dirty="0"/>
                    </a:p>
                  </a:txBody>
                  <a:tcPr anchor="ctr"/>
                </a:tc>
                <a:tc>
                  <a:txBody>
                    <a:bodyPr/>
                    <a:lstStyle/>
                    <a:p>
                      <a:pPr algn="ctr"/>
                      <a:endParaRPr lang="en-US" sz="1400" dirty="0"/>
                    </a:p>
                  </a:txBody>
                  <a:tcPr anchor="ctr"/>
                </a:tc>
                <a:tc>
                  <a:txBody>
                    <a:bodyPr/>
                    <a:lstStyle/>
                    <a:p>
                      <a:pPr algn="ctr"/>
                      <a:endParaRPr lang="en-US" sz="1400" dirty="0"/>
                    </a:p>
                  </a:txBody>
                  <a:tcPr anchor="ctr"/>
                </a:tc>
                <a:tc>
                  <a:txBody>
                    <a:bodyPr/>
                    <a:lstStyle/>
                    <a:p>
                      <a:pPr algn="ctr"/>
                      <a:endParaRPr lang="en-US" sz="1400" dirty="0"/>
                    </a:p>
                  </a:txBody>
                  <a:tcPr anchor="ctr"/>
                </a:tc>
                <a:tc>
                  <a:txBody>
                    <a:bodyPr/>
                    <a:lstStyle/>
                    <a:p>
                      <a:pPr algn="ctr"/>
                      <a:endParaRPr lang="en-US" sz="1400" dirty="0"/>
                    </a:p>
                  </a:txBody>
                  <a:tcPr anchor="ctr"/>
                </a:tc>
                <a:tc>
                  <a:txBody>
                    <a:bodyPr/>
                    <a:lstStyle/>
                    <a:p>
                      <a:pPr algn="ctr"/>
                      <a:endParaRPr lang="en-US" sz="1400" dirty="0"/>
                    </a:p>
                  </a:txBody>
                  <a:tcPr anchor="ctr"/>
                </a:tc>
                <a:tc>
                  <a:txBody>
                    <a:bodyPr/>
                    <a:lstStyle/>
                    <a:p>
                      <a:pPr algn="ctr"/>
                      <a:endParaRPr lang="en-US" sz="1400" dirty="0"/>
                    </a:p>
                  </a:txBody>
                  <a:tcPr anchor="ctr"/>
                </a:tc>
                <a:tc>
                  <a:txBody>
                    <a:bodyPr/>
                    <a:lstStyle/>
                    <a:p>
                      <a:pPr algn="ctr"/>
                      <a:r>
                        <a:rPr lang="en-US" sz="1600" b="1" dirty="0" smtClean="0"/>
                        <a:t>$12.07</a:t>
                      </a:r>
                      <a:endParaRPr lang="en-US" sz="1600" b="1" dirty="0"/>
                    </a:p>
                  </a:txBody>
                  <a:tcPr anchor="ctr"/>
                </a:tc>
              </a:tr>
            </a:tbl>
          </a:graphicData>
        </a:graphic>
      </p:graphicFrame>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16</a:t>
            </a:fld>
            <a:endParaRPr lang="en-US"/>
          </a:p>
        </p:txBody>
      </p:sp>
    </p:spTree>
    <p:extLst>
      <p:ext uri="{BB962C8B-B14F-4D97-AF65-F5344CB8AC3E}">
        <p14:creationId xmlns:p14="http://schemas.microsoft.com/office/powerpoint/2010/main" val="3333796728"/>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Basic Design of MPP-Dairy</a:t>
            </a:r>
            <a:br>
              <a:rPr lang="en-US" dirty="0" smtClean="0"/>
            </a:br>
            <a:r>
              <a:rPr lang="en-US" dirty="0" smtClean="0"/>
              <a:t>Benefit Payments</a:t>
            </a:r>
            <a:endParaRPr lang="en-US" dirty="0"/>
          </a:p>
        </p:txBody>
      </p:sp>
      <p:sp>
        <p:nvSpPr>
          <p:cNvPr id="3" name="Content Placeholder 2"/>
          <p:cNvSpPr>
            <a:spLocks noGrp="1"/>
          </p:cNvSpPr>
          <p:nvPr>
            <p:ph idx="1"/>
          </p:nvPr>
        </p:nvSpPr>
        <p:spPr>
          <a:xfrm>
            <a:off x="457200" y="1625600"/>
            <a:ext cx="8229600" cy="4759434"/>
          </a:xfrm>
        </p:spPr>
        <p:txBody>
          <a:bodyPr>
            <a:normAutofit lnSpcReduction="10000"/>
          </a:bodyPr>
          <a:lstStyle/>
          <a:p>
            <a:pPr>
              <a:buFont typeface="+mj-lt"/>
              <a:buAutoNum type="arabicPeriod"/>
            </a:pPr>
            <a:r>
              <a:rPr lang="en-US" sz="2000" dirty="0" smtClean="0"/>
              <a:t>If the US average bi-monthly ADPM falls below the coverage level you select, you get the $/cwt difference on 1/6 of the annual quantity of milk you have chosen to cover</a:t>
            </a:r>
          </a:p>
          <a:p>
            <a:pPr>
              <a:buFont typeface="+mj-lt"/>
              <a:buAutoNum type="arabicPeriod"/>
            </a:pPr>
            <a:r>
              <a:rPr lang="en-US" sz="2000" dirty="0" smtClean="0"/>
              <a:t>Paid in the following month.</a:t>
            </a:r>
          </a:p>
          <a:p>
            <a:pPr>
              <a:buFont typeface="+mj-lt"/>
              <a:buAutoNum type="arabicPeriod"/>
            </a:pPr>
            <a:r>
              <a:rPr lang="en-US" sz="2000" dirty="0" smtClean="0"/>
              <a:t>Period.  The end.</a:t>
            </a:r>
          </a:p>
          <a:p>
            <a:pPr marL="0" indent="0">
              <a:buNone/>
            </a:pPr>
            <a:endParaRPr lang="en-US" sz="2000" dirty="0">
              <a:solidFill>
                <a:schemeClr val="tx1">
                  <a:lumMod val="65000"/>
                  <a:lumOff val="35000"/>
                </a:schemeClr>
              </a:solidFill>
            </a:endParaRPr>
          </a:p>
          <a:p>
            <a:pPr marL="0" indent="0">
              <a:buNone/>
            </a:pPr>
            <a:r>
              <a:rPr lang="en-US" sz="2000" dirty="0" smtClean="0">
                <a:solidFill>
                  <a:schemeClr val="tx1"/>
                </a:solidFill>
              </a:rPr>
              <a:t>Example of time flow.</a:t>
            </a:r>
          </a:p>
          <a:p>
            <a:pPr lvl="1">
              <a:buFont typeface="Wingdings" charset="2"/>
              <a:buChar char="ü"/>
            </a:pPr>
            <a:r>
              <a:rPr lang="en-US" sz="1600" dirty="0" smtClean="0">
                <a:solidFill>
                  <a:schemeClr val="tx1"/>
                </a:solidFill>
              </a:rPr>
              <a:t>September buying and selling of milk, corn, SBM and alfalfa occurs</a:t>
            </a:r>
          </a:p>
          <a:p>
            <a:pPr lvl="1">
              <a:buFont typeface="Wingdings" charset="2"/>
              <a:buChar char="ü"/>
            </a:pPr>
            <a:r>
              <a:rPr lang="en-US" sz="1600" dirty="0" smtClean="0">
                <a:solidFill>
                  <a:schemeClr val="tx1"/>
                </a:solidFill>
              </a:rPr>
              <a:t>USDA AMS publishes SBM price in middle of October.</a:t>
            </a:r>
          </a:p>
          <a:p>
            <a:pPr lvl="1">
              <a:buFont typeface="Wingdings" charset="2"/>
              <a:buChar char="ü"/>
            </a:pPr>
            <a:r>
              <a:rPr lang="en-US" sz="1600" dirty="0" smtClean="0">
                <a:solidFill>
                  <a:schemeClr val="tx1"/>
                </a:solidFill>
              </a:rPr>
              <a:t>USDA NASS releases final estimates All Milk, Corn and Alfalfa prices around end of October.</a:t>
            </a:r>
          </a:p>
          <a:p>
            <a:pPr lvl="1">
              <a:buFont typeface="Wingdings" charset="2"/>
              <a:buChar char="ü"/>
            </a:pPr>
            <a:r>
              <a:rPr lang="en-US" sz="1600" dirty="0" smtClean="0">
                <a:solidFill>
                  <a:schemeClr val="tx1"/>
                </a:solidFill>
              </a:rPr>
              <a:t>October happens, USDA reports same prices in mid and late November</a:t>
            </a:r>
          </a:p>
          <a:p>
            <a:pPr lvl="1">
              <a:buFont typeface="Wingdings" charset="2"/>
              <a:buChar char="ü"/>
            </a:pPr>
            <a:r>
              <a:rPr lang="en-US" sz="1600" dirty="0" smtClean="0">
                <a:solidFill>
                  <a:schemeClr val="tx1"/>
                </a:solidFill>
              </a:rPr>
              <a:t>Sep/Oct ADPM is announce late November</a:t>
            </a:r>
          </a:p>
          <a:p>
            <a:pPr lvl="1">
              <a:buFont typeface="Wingdings" charset="2"/>
              <a:buChar char="ü"/>
            </a:pPr>
            <a:r>
              <a:rPr lang="en-US" sz="1600" dirty="0" smtClean="0">
                <a:solidFill>
                  <a:schemeClr val="tx1"/>
                </a:solidFill>
              </a:rPr>
              <a:t>Any benefit payments that are triggered are paid in December.</a:t>
            </a:r>
          </a:p>
          <a:p>
            <a:pPr lvl="1">
              <a:buFont typeface="Wingdings" charset="2"/>
              <a:buChar char="ü"/>
            </a:pPr>
            <a:r>
              <a:rPr lang="en-US" sz="1600" dirty="0" err="1" smtClean="0">
                <a:solidFill>
                  <a:schemeClr val="tx1"/>
                </a:solidFill>
              </a:rPr>
              <a:t>N.b.</a:t>
            </a:r>
            <a:r>
              <a:rPr lang="en-US" sz="1600" dirty="0" smtClean="0">
                <a:solidFill>
                  <a:schemeClr val="tx1"/>
                </a:solidFill>
              </a:rPr>
              <a:t>, if you have any outstanding premium due, it will be taken off the top.  If you are in arrears, you won’t receive a benefit.</a:t>
            </a:r>
          </a:p>
          <a:p>
            <a:pPr lvl="1">
              <a:buFont typeface="+mj-lt"/>
              <a:buAutoNum type="arabicPeriod"/>
            </a:pPr>
            <a:endParaRPr lang="en-US" sz="1600" dirty="0"/>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17</a:t>
            </a:fld>
            <a:endParaRPr lang="en-US"/>
          </a:p>
        </p:txBody>
      </p:sp>
    </p:spTree>
    <p:extLst>
      <p:ext uri="{BB962C8B-B14F-4D97-AF65-F5344CB8AC3E}">
        <p14:creationId xmlns:p14="http://schemas.microsoft.com/office/powerpoint/2010/main" val="297018620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dissolve">
                                      <p:cBhvr>
                                        <p:cTn id="22" dur="500"/>
                                        <p:tgtEl>
                                          <p:spTgt spid="3">
                                            <p:txEl>
                                              <p:pRg st="4" end="4"/>
                                            </p:txEl>
                                          </p:spTgt>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dissolve">
                                      <p:cBhvr>
                                        <p:cTn id="25" dur="500"/>
                                        <p:tgtEl>
                                          <p:spTgt spid="3">
                                            <p:txEl>
                                              <p:pRg st="5" end="5"/>
                                            </p:txEl>
                                          </p:spTgt>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dissolve">
                                      <p:cBhvr>
                                        <p:cTn id="28" dur="500"/>
                                        <p:tgtEl>
                                          <p:spTgt spid="3">
                                            <p:txEl>
                                              <p:pRg st="6" end="6"/>
                                            </p:txEl>
                                          </p:spTgt>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Effect transition="in" filter="dissolve">
                                      <p:cBhvr>
                                        <p:cTn id="31" dur="500"/>
                                        <p:tgtEl>
                                          <p:spTgt spid="3">
                                            <p:txEl>
                                              <p:pRg st="7" end="7"/>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
                                            <p:txEl>
                                              <p:pRg st="8" end="8"/>
                                            </p:txEl>
                                          </p:spTgt>
                                        </p:tgtEl>
                                        <p:attrNameLst>
                                          <p:attrName>style.visibility</p:attrName>
                                        </p:attrNameLst>
                                      </p:cBhvr>
                                      <p:to>
                                        <p:strVal val="visible"/>
                                      </p:to>
                                    </p:set>
                                    <p:animEffect transition="in" filter="dissolve">
                                      <p:cBhvr>
                                        <p:cTn id="34" dur="500"/>
                                        <p:tgtEl>
                                          <p:spTgt spid="3">
                                            <p:txEl>
                                              <p:pRg st="8" end="8"/>
                                            </p:txEl>
                                          </p:spTgt>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animEffect transition="in" filter="dissolve">
                                      <p:cBhvr>
                                        <p:cTn id="37" dur="500"/>
                                        <p:tgtEl>
                                          <p:spTgt spid="3">
                                            <p:txEl>
                                              <p:pRg st="9" end="9"/>
                                            </p:txEl>
                                          </p:spTgt>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3">
                                            <p:txEl>
                                              <p:pRg st="10" end="10"/>
                                            </p:txEl>
                                          </p:spTgt>
                                        </p:tgtEl>
                                        <p:attrNameLst>
                                          <p:attrName>style.visibility</p:attrName>
                                        </p:attrNameLst>
                                      </p:cBhvr>
                                      <p:to>
                                        <p:strVal val="visible"/>
                                      </p:to>
                                    </p:set>
                                    <p:animEffect transition="in" filter="dissolve">
                                      <p:cBhvr>
                                        <p:cTn id="40" dur="500"/>
                                        <p:tgtEl>
                                          <p:spTgt spid="3">
                                            <p:txEl>
                                              <p:pRg st="10" end="10"/>
                                            </p:txEl>
                                          </p:spTgt>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3">
                                            <p:txEl>
                                              <p:pRg st="11" end="11"/>
                                            </p:txEl>
                                          </p:spTgt>
                                        </p:tgtEl>
                                        <p:attrNameLst>
                                          <p:attrName>style.visibility</p:attrName>
                                        </p:attrNameLst>
                                      </p:cBhvr>
                                      <p:to>
                                        <p:strVal val="visible"/>
                                      </p:to>
                                    </p:set>
                                    <p:animEffect transition="in" filter="dissolve">
                                      <p:cBhvr>
                                        <p:cTn id="43" dur="500"/>
                                        <p:tgtEl>
                                          <p:spTgt spid="3">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Basic Design of MPP-Dairy</a:t>
            </a:r>
            <a:br>
              <a:rPr lang="en-US" dirty="0" smtClean="0"/>
            </a:br>
            <a:r>
              <a:rPr lang="en-US" dirty="0" smtClean="0"/>
              <a:t>Registration or Coverage Election </a:t>
            </a:r>
            <a:r>
              <a:rPr lang="en-US" sz="3100" dirty="0" smtClean="0"/>
              <a:t>(CCC-782)</a:t>
            </a:r>
            <a:endParaRPr lang="en-US" dirty="0"/>
          </a:p>
        </p:txBody>
      </p:sp>
      <p:sp>
        <p:nvSpPr>
          <p:cNvPr id="3" name="Content Placeholder 2"/>
          <p:cNvSpPr>
            <a:spLocks noGrp="1"/>
          </p:cNvSpPr>
          <p:nvPr>
            <p:ph idx="1"/>
          </p:nvPr>
        </p:nvSpPr>
        <p:spPr>
          <a:xfrm>
            <a:off x="457200" y="1625600"/>
            <a:ext cx="8229600" cy="4759434"/>
          </a:xfrm>
        </p:spPr>
        <p:txBody>
          <a:bodyPr>
            <a:normAutofit lnSpcReduction="10000"/>
          </a:bodyPr>
          <a:lstStyle/>
          <a:p>
            <a:pPr marL="520700" indent="-520700">
              <a:buFont typeface="+mj-lt"/>
              <a:buAutoNum type="arabicPeriod"/>
            </a:pPr>
            <a:r>
              <a:rPr lang="en-US" sz="2800" dirty="0" smtClean="0"/>
              <a:t>Producers choose</a:t>
            </a:r>
          </a:p>
          <a:p>
            <a:pPr marL="1092200" lvl="1" indent="-406400">
              <a:buFont typeface="+mj-lt"/>
              <a:buAutoNum type="alphaLcParenR"/>
            </a:pPr>
            <a:r>
              <a:rPr lang="en-US" sz="2400" dirty="0" smtClean="0"/>
              <a:t>Coverage Level Threshold - $4 to $8 in 50¢ increments</a:t>
            </a:r>
          </a:p>
          <a:p>
            <a:pPr marL="1092200" lvl="1" indent="-406400">
              <a:buFont typeface="+mj-lt"/>
              <a:buAutoNum type="alphaLcParenR"/>
            </a:pPr>
            <a:r>
              <a:rPr lang="en-US" sz="2400" dirty="0" smtClean="0"/>
              <a:t>Coverage Level Percentage – 25% to 90% of production history = covered production history</a:t>
            </a:r>
          </a:p>
          <a:p>
            <a:pPr marL="520700" indent="-520700">
              <a:buFont typeface="+mj-lt"/>
              <a:buAutoNum type="arabicPeriod"/>
            </a:pPr>
            <a:r>
              <a:rPr lang="en-US" sz="2800" dirty="0" smtClean="0"/>
              <a:t>All partners/shareholders must agree on coverage</a:t>
            </a:r>
          </a:p>
          <a:p>
            <a:pPr marL="520700" indent="-520700">
              <a:buFont typeface="+mj-lt"/>
              <a:buAutoNum type="arabicPeriod"/>
            </a:pPr>
            <a:r>
              <a:rPr lang="en-US" sz="2800" dirty="0" smtClean="0"/>
              <a:t>One coverage level on all eligible milk</a:t>
            </a:r>
          </a:p>
          <a:p>
            <a:pPr marL="520700" indent="-520700">
              <a:buFont typeface="+mj-lt"/>
              <a:buAutoNum type="arabicPeriod"/>
            </a:pPr>
            <a:r>
              <a:rPr lang="en-US" sz="2800" dirty="0" smtClean="0"/>
              <a:t>Change annually </a:t>
            </a:r>
            <a:r>
              <a:rPr lang="en-US" sz="2400" dirty="0" smtClean="0"/>
              <a:t>(within year termination allowed only in case of death, retirement, or dissolution)</a:t>
            </a:r>
          </a:p>
          <a:p>
            <a:pPr marL="520700" indent="-520700">
              <a:buFont typeface="+mj-lt"/>
              <a:buAutoNum type="arabicPeriod"/>
            </a:pPr>
            <a:r>
              <a:rPr lang="en-US" sz="2800" dirty="0" smtClean="0"/>
              <a:t>New Operations can begin in the year they start operation if they register within 90 days</a:t>
            </a:r>
          </a:p>
          <a:p>
            <a:pPr marL="520700" indent="-520700">
              <a:buFont typeface="+mj-lt"/>
              <a:buAutoNum type="arabicPeriod"/>
            </a:pPr>
            <a:r>
              <a:rPr lang="en-US" sz="2800" dirty="0" smtClean="0"/>
              <a:t>CAT coverage is default ($4 on 90%)</a:t>
            </a:r>
            <a:endParaRPr lang="en-US" sz="2800" dirty="0"/>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18</a:t>
            </a:fld>
            <a:endParaRPr lang="en-US"/>
          </a:p>
        </p:txBody>
      </p:sp>
    </p:spTree>
    <p:extLst>
      <p:ext uri="{BB962C8B-B14F-4D97-AF65-F5344CB8AC3E}">
        <p14:creationId xmlns:p14="http://schemas.microsoft.com/office/powerpoint/2010/main" val="3520357636"/>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par>
                                <p:cTn id="8" presetID="9"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dissolve">
                                      <p:cBhvr>
                                        <p:cTn id="10" dur="500"/>
                                        <p:tgtEl>
                                          <p:spTgt spid="3">
                                            <p:txEl>
                                              <p:pRg st="1" end="1"/>
                                            </p:txEl>
                                          </p:spTgt>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dissolv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9"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dissolv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grpId="0"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dissolv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9"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dissolv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9"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dissolve">
                                      <p:cBhvr>
                                        <p:cTn id="3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Premia for MPP-Dairy, </a:t>
            </a:r>
            <a:r>
              <a:rPr lang="en-US" sz="2800" dirty="0"/>
              <a:t>exclusive of $100 Administrative Fee (dollars per cwt.</a:t>
            </a:r>
            <a:r>
              <a:rPr lang="en-US" sz="2800" dirty="0" smtClean="0"/>
              <a:t>)</a:t>
            </a:r>
            <a:endParaRPr lang="en-US" dirty="0"/>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19</a:t>
            </a:fld>
            <a:endParaRPr lang="en-US"/>
          </a:p>
        </p:txBody>
      </p:sp>
      <p:graphicFrame>
        <p:nvGraphicFramePr>
          <p:cNvPr id="7" name="Object 6"/>
          <p:cNvGraphicFramePr>
            <a:graphicFrameLocks noChangeAspect="1"/>
          </p:cNvGraphicFramePr>
          <p:nvPr>
            <p:extLst>
              <p:ext uri="{D42A27DB-BD31-4B8C-83A1-F6EECF244321}">
                <p14:modId xmlns:p14="http://schemas.microsoft.com/office/powerpoint/2010/main" val="334889753"/>
              </p:ext>
            </p:extLst>
          </p:nvPr>
        </p:nvGraphicFramePr>
        <p:xfrm>
          <a:off x="575489" y="1771649"/>
          <a:ext cx="8111309" cy="4419732"/>
        </p:xfrm>
        <a:graphic>
          <a:graphicData uri="http://schemas.openxmlformats.org/presentationml/2006/ole">
            <mc:AlternateContent xmlns:mc="http://schemas.openxmlformats.org/markup-compatibility/2006">
              <mc:Choice xmlns:v="urn:schemas-microsoft-com:vml" Requires="v">
                <p:oleObj spid="_x0000_s1054" name="Document" r:id="rId4" imgW="6083300" imgH="3314700" progId="Word.Document.12">
                  <p:embed/>
                </p:oleObj>
              </mc:Choice>
              <mc:Fallback>
                <p:oleObj name="Document" r:id="rId4" imgW="6083300" imgH="3314700" progId="Word.Document.12">
                  <p:embed/>
                  <p:pic>
                    <p:nvPicPr>
                      <p:cNvPr id="0" name=""/>
                      <p:cNvPicPr/>
                      <p:nvPr/>
                    </p:nvPicPr>
                    <p:blipFill>
                      <a:blip r:embed="rId5"/>
                      <a:stretch>
                        <a:fillRect/>
                      </a:stretch>
                    </p:blipFill>
                    <p:spPr>
                      <a:xfrm>
                        <a:off x="575489" y="1771649"/>
                        <a:ext cx="8111309" cy="4419732"/>
                      </a:xfrm>
                      <a:prstGeom prst="rect">
                        <a:avLst/>
                      </a:prstGeom>
                    </p:spPr>
                  </p:pic>
                </p:oleObj>
              </mc:Fallback>
            </mc:AlternateContent>
          </a:graphicData>
        </a:graphic>
      </p:graphicFrame>
    </p:spTree>
    <p:extLst>
      <p:ext uri="{BB962C8B-B14F-4D97-AF65-F5344CB8AC3E}">
        <p14:creationId xmlns:p14="http://schemas.microsoft.com/office/powerpoint/2010/main" val="213999882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84648" y="274637"/>
            <a:ext cx="7402151" cy="2793683"/>
          </a:xfrm>
        </p:spPr>
        <p:txBody>
          <a:bodyPr anchor="t">
            <a:normAutofit fontScale="90000"/>
          </a:bodyPr>
          <a:lstStyle/>
          <a:p>
            <a:r>
              <a:rPr lang="en-US" dirty="0" smtClean="0"/>
              <a:t>Who is the National Program on Dairy Markets </a:t>
            </a:r>
            <a:r>
              <a:rPr lang="en-US" dirty="0"/>
              <a:t>and Policy</a:t>
            </a:r>
            <a:br>
              <a:rPr lang="en-US" dirty="0"/>
            </a:br>
            <a:r>
              <a:rPr lang="en-US" sz="2200" dirty="0" smtClean="0"/>
              <a:t/>
            </a:r>
            <a:br>
              <a:rPr lang="en-US" sz="2200" dirty="0" smtClean="0"/>
            </a:br>
            <a:r>
              <a:rPr lang="en-US" sz="2200" dirty="0"/>
              <a:t>A</a:t>
            </a:r>
            <a:r>
              <a:rPr lang="en-US" sz="2200" dirty="0" smtClean="0"/>
              <a:t> </a:t>
            </a:r>
            <a:r>
              <a:rPr lang="en-US" sz="2200" dirty="0"/>
              <a:t>voluntary association of </a:t>
            </a:r>
            <a:r>
              <a:rPr lang="en-US" sz="2200" dirty="0" smtClean="0"/>
              <a:t>Land Grant agricultural </a:t>
            </a:r>
            <a:r>
              <a:rPr lang="en-US" sz="2200" dirty="0"/>
              <a:t>economists who share an interest in the economics of dairy markets and policy and who are committed to provide educational and research materials to assist policy-makers and dairy industry decision-makers</a:t>
            </a:r>
            <a:r>
              <a:rPr lang="en-US" sz="2200" dirty="0" smtClean="0"/>
              <a:t>.</a:t>
            </a:r>
            <a:endParaRPr lang="en-US" sz="2700" dirty="0"/>
          </a:p>
        </p:txBody>
      </p:sp>
      <p:sp>
        <p:nvSpPr>
          <p:cNvPr id="3" name="Content Placeholder 2"/>
          <p:cNvSpPr>
            <a:spLocks noGrp="1"/>
          </p:cNvSpPr>
          <p:nvPr>
            <p:ph idx="1"/>
          </p:nvPr>
        </p:nvSpPr>
        <p:spPr>
          <a:xfrm>
            <a:off x="457200" y="3355945"/>
            <a:ext cx="8229600" cy="2689336"/>
          </a:xfrm>
        </p:spPr>
        <p:txBody>
          <a:bodyPr numCol="2">
            <a:normAutofit fontScale="55000" lnSpcReduction="20000"/>
          </a:bodyPr>
          <a:lstStyle/>
          <a:p>
            <a:pPr marL="0" indent="0">
              <a:buNone/>
            </a:pPr>
            <a:r>
              <a:rPr lang="en-US" sz="3600" dirty="0" smtClean="0"/>
              <a:t>Marin </a:t>
            </a:r>
            <a:r>
              <a:rPr lang="en-US" sz="3600" dirty="0"/>
              <a:t>Bozic</a:t>
            </a:r>
          </a:p>
          <a:p>
            <a:pPr marL="0" indent="0">
              <a:buNone/>
            </a:pPr>
            <a:r>
              <a:rPr lang="en-US" sz="3600" dirty="0"/>
              <a:t>	</a:t>
            </a:r>
            <a:r>
              <a:rPr lang="en-US" sz="3600" i="1" dirty="0"/>
              <a:t>University of Minnesota</a:t>
            </a:r>
            <a:endParaRPr lang="en-US" sz="3600" dirty="0"/>
          </a:p>
          <a:p>
            <a:pPr marL="0" indent="0">
              <a:buNone/>
            </a:pPr>
            <a:r>
              <a:rPr lang="en-US" sz="3600" dirty="0"/>
              <a:t>Brian Gould</a:t>
            </a:r>
          </a:p>
          <a:p>
            <a:pPr marL="0" indent="0">
              <a:buNone/>
            </a:pPr>
            <a:r>
              <a:rPr lang="en-US" sz="3600" dirty="0"/>
              <a:t>	</a:t>
            </a:r>
            <a:r>
              <a:rPr lang="en-US" sz="3600" i="1" dirty="0"/>
              <a:t>University of Wisconsin</a:t>
            </a:r>
            <a:endParaRPr lang="en-US" sz="3600" dirty="0"/>
          </a:p>
          <a:p>
            <a:pPr marL="0" indent="0">
              <a:buNone/>
            </a:pPr>
            <a:r>
              <a:rPr lang="en-US" sz="3600" dirty="0"/>
              <a:t>John Newton</a:t>
            </a:r>
          </a:p>
          <a:p>
            <a:pPr marL="0" indent="0">
              <a:buNone/>
            </a:pPr>
            <a:r>
              <a:rPr lang="en-US" sz="3600" dirty="0"/>
              <a:t>	</a:t>
            </a:r>
            <a:r>
              <a:rPr lang="en-US" sz="3600" i="1" dirty="0"/>
              <a:t>University of Illinois</a:t>
            </a:r>
            <a:endParaRPr lang="en-US" sz="3600" dirty="0"/>
          </a:p>
          <a:p>
            <a:pPr marL="0" indent="0">
              <a:buNone/>
            </a:pPr>
            <a:r>
              <a:rPr lang="en-US" sz="3600" dirty="0"/>
              <a:t>Charles Nicholson</a:t>
            </a:r>
          </a:p>
          <a:p>
            <a:pPr marL="0" indent="0">
              <a:buNone/>
            </a:pPr>
            <a:r>
              <a:rPr lang="en-US" sz="3600" dirty="0"/>
              <a:t>	</a:t>
            </a:r>
            <a:r>
              <a:rPr lang="en-US" sz="3600" i="1" dirty="0"/>
              <a:t>The Pennsylvania State University</a:t>
            </a:r>
            <a:endParaRPr lang="en-US" sz="3600" dirty="0"/>
          </a:p>
          <a:p>
            <a:pPr marL="0" indent="0">
              <a:buNone/>
            </a:pPr>
            <a:r>
              <a:rPr lang="en-US" sz="3600" dirty="0"/>
              <a:t>A</a:t>
            </a:r>
            <a:r>
              <a:rPr lang="en-US" sz="3600" dirty="0" smtClean="0"/>
              <a:t>ndrew </a:t>
            </a:r>
            <a:r>
              <a:rPr lang="en-US" sz="3600" dirty="0"/>
              <a:t>Novakovic</a:t>
            </a:r>
          </a:p>
          <a:p>
            <a:pPr marL="0" indent="0">
              <a:buNone/>
            </a:pPr>
            <a:r>
              <a:rPr lang="en-US" sz="3600" dirty="0"/>
              <a:t>	</a:t>
            </a:r>
            <a:r>
              <a:rPr lang="en-US" sz="3600" dirty="0" smtClean="0"/>
              <a:t>	</a:t>
            </a:r>
            <a:r>
              <a:rPr lang="en-US" sz="3600" i="1" dirty="0" smtClean="0"/>
              <a:t>Cornell </a:t>
            </a:r>
            <a:r>
              <a:rPr lang="en-US" sz="3600" i="1" dirty="0"/>
              <a:t>University</a:t>
            </a:r>
            <a:r>
              <a:rPr lang="en-US" sz="3600" dirty="0"/>
              <a:t>  </a:t>
            </a:r>
          </a:p>
          <a:p>
            <a:pPr marL="0" indent="0">
              <a:buNone/>
            </a:pPr>
            <a:r>
              <a:rPr lang="en-US" sz="3600" dirty="0"/>
              <a:t>Mark Stephenson</a:t>
            </a:r>
          </a:p>
          <a:p>
            <a:pPr marL="0" indent="0">
              <a:buNone/>
            </a:pPr>
            <a:r>
              <a:rPr lang="en-US" sz="3600" dirty="0"/>
              <a:t>	</a:t>
            </a:r>
            <a:r>
              <a:rPr lang="en-US" sz="3600" dirty="0" smtClean="0"/>
              <a:t>	</a:t>
            </a:r>
            <a:r>
              <a:rPr lang="en-US" sz="3600" i="1" dirty="0" smtClean="0"/>
              <a:t>University </a:t>
            </a:r>
            <a:r>
              <a:rPr lang="en-US" sz="3600" i="1" dirty="0"/>
              <a:t>of Wisconsin</a:t>
            </a:r>
            <a:endParaRPr lang="en-US" sz="3600" dirty="0"/>
          </a:p>
          <a:p>
            <a:pPr marL="0" indent="0">
              <a:buNone/>
            </a:pPr>
            <a:r>
              <a:rPr lang="en-US" sz="3600" dirty="0"/>
              <a:t>Cameron Thraen</a:t>
            </a:r>
          </a:p>
          <a:p>
            <a:pPr marL="0" indent="0">
              <a:buNone/>
            </a:pPr>
            <a:r>
              <a:rPr lang="en-US" sz="3600" dirty="0"/>
              <a:t>	</a:t>
            </a:r>
            <a:r>
              <a:rPr lang="en-US" sz="3600" dirty="0" smtClean="0"/>
              <a:t>	</a:t>
            </a:r>
            <a:r>
              <a:rPr lang="en-US" sz="3600" i="1" dirty="0" smtClean="0"/>
              <a:t>The </a:t>
            </a:r>
            <a:r>
              <a:rPr lang="en-US" sz="3600" i="1" dirty="0"/>
              <a:t>Ohio State University</a:t>
            </a:r>
            <a:endParaRPr lang="en-US" sz="3600" dirty="0"/>
          </a:p>
          <a:p>
            <a:pPr marL="0" indent="0">
              <a:buNone/>
            </a:pPr>
            <a:r>
              <a:rPr lang="en-US" sz="3600" dirty="0"/>
              <a:t>Christopher Wolf</a:t>
            </a:r>
          </a:p>
          <a:p>
            <a:pPr marL="0" indent="0">
              <a:buNone/>
            </a:pPr>
            <a:r>
              <a:rPr lang="en-US" sz="3600" i="1" dirty="0" smtClean="0"/>
              <a:t>		Michigan </a:t>
            </a:r>
            <a:r>
              <a:rPr lang="en-US" sz="3600" i="1" dirty="0"/>
              <a:t>State University</a:t>
            </a:r>
            <a:endParaRPr lang="en-US" sz="3600" dirty="0"/>
          </a:p>
          <a:p>
            <a:pPr marL="0" indent="0">
              <a:buNone/>
            </a:pPr>
            <a:endParaRPr lang="en-US" dirty="0"/>
          </a:p>
        </p:txBody>
      </p:sp>
      <p:pic>
        <p:nvPicPr>
          <p:cNvPr id="4" name="Picture 3" descr="BigLogo1.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199" y="274638"/>
            <a:ext cx="827449" cy="1162416"/>
          </a:xfrm>
          <a:prstGeom prst="rect">
            <a:avLst/>
          </a:prstGeom>
        </p:spPr>
      </p:pic>
      <p:sp>
        <p:nvSpPr>
          <p:cNvPr id="5" name="Date Placeholder 4"/>
          <p:cNvSpPr>
            <a:spLocks noGrp="1"/>
          </p:cNvSpPr>
          <p:nvPr>
            <p:ph type="dt" sz="half" idx="10"/>
          </p:nvPr>
        </p:nvSpPr>
        <p:spPr/>
        <p:txBody>
          <a:bodyPr/>
          <a:lstStyle/>
          <a:p>
            <a:r>
              <a:rPr lang="en-US" smtClean="0"/>
              <a:t>9 September 2014</a:t>
            </a:r>
            <a:endParaRPr lang="en-US" dirty="0"/>
          </a:p>
        </p:txBody>
      </p:sp>
      <p:sp>
        <p:nvSpPr>
          <p:cNvPr id="6" name="Footer Placeholder 5"/>
          <p:cNvSpPr>
            <a:spLocks noGrp="1"/>
          </p:cNvSpPr>
          <p:nvPr>
            <p:ph type="ftr" sz="quarter" idx="11"/>
          </p:nvPr>
        </p:nvSpPr>
        <p:spPr/>
        <p:txBody>
          <a:bodyPr/>
          <a:lstStyle/>
          <a:p>
            <a:r>
              <a:rPr lang="en-US" smtClean="0"/>
              <a:t>The National Program on Dairy Markets and Policy</a:t>
            </a:r>
            <a:endParaRPr lang="en-US"/>
          </a:p>
        </p:txBody>
      </p:sp>
      <p:sp>
        <p:nvSpPr>
          <p:cNvPr id="7" name="Slide Number Placeholder 6"/>
          <p:cNvSpPr>
            <a:spLocks noGrp="1"/>
          </p:cNvSpPr>
          <p:nvPr>
            <p:ph type="sldNum" sz="quarter" idx="12"/>
          </p:nvPr>
        </p:nvSpPr>
        <p:spPr/>
        <p:txBody>
          <a:bodyPr/>
          <a:lstStyle/>
          <a:p>
            <a:fld id="{703056D5-ACE5-4B4C-9651-13F66B6DECE5}" type="slidenum">
              <a:rPr lang="en-US" smtClean="0"/>
              <a:pPr/>
              <a:t>2</a:t>
            </a:fld>
            <a:endParaRPr lang="en-US"/>
          </a:p>
        </p:txBody>
      </p:sp>
    </p:spTree>
    <p:extLst>
      <p:ext uri="{BB962C8B-B14F-4D97-AF65-F5344CB8AC3E}">
        <p14:creationId xmlns:p14="http://schemas.microsoft.com/office/powerpoint/2010/main" val="1089649163"/>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Premia for MPP-Dairy</a:t>
            </a:r>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20</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2004137620"/>
              </p:ext>
            </p:extLst>
          </p:nvPr>
        </p:nvGraphicFramePr>
        <p:xfrm>
          <a:off x="457200" y="1479550"/>
          <a:ext cx="8229600" cy="49053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16605630"/>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Historical Examples of Payment Thresholds</a:t>
            </a:r>
            <a:endParaRPr lang="en-US" dirty="0"/>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21</a:t>
            </a:fld>
            <a:endParaRPr lang="en-US"/>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589716518"/>
              </p:ext>
            </p:extLst>
          </p:nvPr>
        </p:nvGraphicFramePr>
        <p:xfrm>
          <a:off x="457200" y="1479550"/>
          <a:ext cx="8229600" cy="490537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579196142"/>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if something changes after my first registration?</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If you are thinking about a change in ownership – selling, buying or restructuring</a:t>
            </a:r>
          </a:p>
          <a:p>
            <a:pPr lvl="1"/>
            <a:r>
              <a:rPr lang="en-US" dirty="0" smtClean="0"/>
              <a:t>Talk to FSA before to get the scoop</a:t>
            </a:r>
          </a:p>
          <a:p>
            <a:pPr lvl="1"/>
            <a:r>
              <a:rPr lang="en-US" dirty="0" smtClean="0"/>
              <a:t>File a new CCC-781</a:t>
            </a:r>
          </a:p>
          <a:p>
            <a:pPr lvl="1"/>
            <a:r>
              <a:rPr lang="en-US" dirty="0" smtClean="0"/>
              <a:t>Retention of PH hinges on whether seller continues farming.  Can merge two operation’s PH when buying.</a:t>
            </a:r>
          </a:p>
          <a:p>
            <a:pPr lvl="1"/>
            <a:r>
              <a:rPr lang="en-US" dirty="0" smtClean="0"/>
              <a:t>“Affiliation Rule” will determine if a new operation is new for the program or an extension of existing operation </a:t>
            </a:r>
            <a:r>
              <a:rPr lang="en-US" sz="2200" dirty="0" smtClean="0"/>
              <a:t>(key is majority share in more than one operation)</a:t>
            </a:r>
          </a:p>
          <a:p>
            <a:r>
              <a:rPr lang="en-US" dirty="0" smtClean="0"/>
              <a:t>Retirement, death or dissolution are only reasons for terminating registration (must notify)</a:t>
            </a:r>
            <a:endParaRPr lang="en-US" dirty="0"/>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22</a:t>
            </a:fld>
            <a:endParaRPr lang="en-US"/>
          </a:p>
        </p:txBody>
      </p:sp>
    </p:spTree>
    <p:extLst>
      <p:ext uri="{BB962C8B-B14F-4D97-AF65-F5344CB8AC3E}">
        <p14:creationId xmlns:p14="http://schemas.microsoft.com/office/powerpoint/2010/main" val="161410765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Design and Farmer Strategies</a:t>
            </a:r>
            <a:endParaRPr lang="en-US" dirty="0"/>
          </a:p>
        </p:txBody>
      </p:sp>
      <p:sp>
        <p:nvSpPr>
          <p:cNvPr id="3" name="Content Placeholder 2"/>
          <p:cNvSpPr>
            <a:spLocks noGrp="1"/>
          </p:cNvSpPr>
          <p:nvPr>
            <p:ph idx="1"/>
          </p:nvPr>
        </p:nvSpPr>
        <p:spPr>
          <a:xfrm>
            <a:off x="457200" y="1574800"/>
            <a:ext cx="8229600" cy="4810234"/>
          </a:xfrm>
        </p:spPr>
        <p:txBody>
          <a:bodyPr>
            <a:normAutofit lnSpcReduction="10000"/>
          </a:bodyPr>
          <a:lstStyle/>
          <a:p>
            <a:pPr>
              <a:lnSpc>
                <a:spcPct val="120000"/>
              </a:lnSpc>
            </a:pPr>
            <a:r>
              <a:rPr lang="en-US" sz="2000" dirty="0" smtClean="0"/>
              <a:t>MPP parameters are representative of a hypothetical US farm, not </a:t>
            </a:r>
            <a:r>
              <a:rPr lang="en-US" sz="2000" u="sng" dirty="0" smtClean="0"/>
              <a:t>your</a:t>
            </a:r>
            <a:r>
              <a:rPr lang="en-US" sz="2000" dirty="0" smtClean="0"/>
              <a:t> farm</a:t>
            </a:r>
          </a:p>
          <a:p>
            <a:pPr lvl="1">
              <a:lnSpc>
                <a:spcPct val="120000"/>
              </a:lnSpc>
            </a:pPr>
            <a:r>
              <a:rPr lang="en-US" sz="1800" dirty="0" smtClean="0"/>
              <a:t>How do these parameters relate to your farm IOFC?</a:t>
            </a:r>
          </a:p>
          <a:p>
            <a:pPr lvl="1">
              <a:lnSpc>
                <a:spcPct val="120000"/>
              </a:lnSpc>
            </a:pPr>
            <a:r>
              <a:rPr lang="en-US" sz="1800" dirty="0" smtClean="0"/>
              <a:t>Does  it matter?</a:t>
            </a:r>
          </a:p>
          <a:p>
            <a:pPr>
              <a:lnSpc>
                <a:spcPct val="120000"/>
              </a:lnSpc>
            </a:pPr>
            <a:r>
              <a:rPr lang="en-US" sz="2000" dirty="0" smtClean="0"/>
              <a:t>Insurance programs and hedging are about managing risk (although many dairy farmers talk about them as if they were placing a bet)</a:t>
            </a:r>
          </a:p>
          <a:p>
            <a:pPr lvl="1">
              <a:lnSpc>
                <a:spcPct val="120000"/>
              </a:lnSpc>
            </a:pPr>
            <a:r>
              <a:rPr lang="en-US" sz="1800" dirty="0" smtClean="0"/>
              <a:t>Do you hope you never get an indemnity payment, or</a:t>
            </a:r>
          </a:p>
          <a:p>
            <a:pPr lvl="1">
              <a:lnSpc>
                <a:spcPct val="120000"/>
              </a:lnSpc>
            </a:pPr>
            <a:r>
              <a:rPr lang="en-US" sz="1800" dirty="0" smtClean="0"/>
              <a:t>Are you disappointed if you don’t get one?</a:t>
            </a:r>
          </a:p>
          <a:p>
            <a:pPr>
              <a:lnSpc>
                <a:spcPct val="120000"/>
              </a:lnSpc>
            </a:pPr>
            <a:r>
              <a:rPr lang="en-US" sz="2000" dirty="0" smtClean="0"/>
              <a:t>Countercyclical payment programs are a “safety net”.  They aren’t “insurance” in the formal sense.  Nothing to lose by signing up.</a:t>
            </a:r>
          </a:p>
          <a:p>
            <a:pPr>
              <a:lnSpc>
                <a:spcPct val="120000"/>
              </a:lnSpc>
            </a:pPr>
            <a:r>
              <a:rPr lang="en-US" sz="2000" dirty="0" smtClean="0"/>
              <a:t>MPP-Dairy has characteristics of both a countercyclical payment and an insurance program:  Buy-up at a price, but premiums do not vary with market risk.</a:t>
            </a:r>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23</a:t>
            </a:fld>
            <a:endParaRPr lang="en-US"/>
          </a:p>
        </p:txBody>
      </p:sp>
    </p:spTree>
    <p:extLst>
      <p:ext uri="{BB962C8B-B14F-4D97-AF65-F5344CB8AC3E}">
        <p14:creationId xmlns:p14="http://schemas.microsoft.com/office/powerpoint/2010/main" val="313946910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Program Design and Farmer Strategies</a:t>
            </a:r>
            <a:endParaRPr lang="en-US" dirty="0"/>
          </a:p>
        </p:txBody>
      </p:sp>
      <p:sp>
        <p:nvSpPr>
          <p:cNvPr id="3" name="Content Placeholder 2"/>
          <p:cNvSpPr>
            <a:spLocks noGrp="1"/>
          </p:cNvSpPr>
          <p:nvPr>
            <p:ph idx="1"/>
          </p:nvPr>
        </p:nvSpPr>
        <p:spPr>
          <a:xfrm>
            <a:off x="457200" y="1574800"/>
            <a:ext cx="8229600" cy="4810234"/>
          </a:xfrm>
        </p:spPr>
        <p:txBody>
          <a:bodyPr>
            <a:noAutofit/>
          </a:bodyPr>
          <a:lstStyle/>
          <a:p>
            <a:pPr>
              <a:lnSpc>
                <a:spcPct val="120000"/>
              </a:lnSpc>
            </a:pPr>
            <a:r>
              <a:rPr lang="en-US" sz="2800" dirty="0" smtClean="0">
                <a:solidFill>
                  <a:srgbClr val="376092"/>
                </a:solidFill>
              </a:rPr>
              <a:t>HOW WILL FARMERS APPROACH THE ENROLLMENT DECISION?</a:t>
            </a:r>
          </a:p>
          <a:p>
            <a:pPr lvl="1">
              <a:lnSpc>
                <a:spcPct val="120000"/>
              </a:lnSpc>
            </a:pPr>
            <a:r>
              <a:rPr lang="en-US" sz="2400" dirty="0" smtClean="0">
                <a:solidFill>
                  <a:srgbClr val="376092"/>
                </a:solidFill>
              </a:rPr>
              <a:t>What is my goal/strategy?</a:t>
            </a:r>
          </a:p>
          <a:p>
            <a:pPr lvl="2">
              <a:lnSpc>
                <a:spcPct val="120000"/>
              </a:lnSpc>
            </a:pPr>
            <a:r>
              <a:rPr lang="en-US" sz="2000" dirty="0" smtClean="0">
                <a:solidFill>
                  <a:srgbClr val="376092"/>
                </a:solidFill>
              </a:rPr>
              <a:t>Is my goal to manage my farm risk - </a:t>
            </a:r>
            <a:r>
              <a:rPr lang="en-US" sz="2000" u="sng" dirty="0" smtClean="0">
                <a:solidFill>
                  <a:srgbClr val="376092"/>
                </a:solidFill>
              </a:rPr>
              <a:t>a</a:t>
            </a:r>
            <a:r>
              <a:rPr lang="en-US" sz="2000" dirty="0" smtClean="0">
                <a:solidFill>
                  <a:srgbClr val="376092"/>
                </a:solidFill>
              </a:rPr>
              <a:t> </a:t>
            </a:r>
            <a:r>
              <a:rPr lang="en-US" sz="2000" u="sng" dirty="0" smtClean="0">
                <a:solidFill>
                  <a:srgbClr val="376092"/>
                </a:solidFill>
              </a:rPr>
              <a:t>precaution</a:t>
            </a:r>
            <a:r>
              <a:rPr lang="en-US" sz="2000" dirty="0" smtClean="0">
                <a:solidFill>
                  <a:srgbClr val="376092"/>
                </a:solidFill>
              </a:rPr>
              <a:t>, or</a:t>
            </a:r>
          </a:p>
          <a:p>
            <a:pPr lvl="2">
              <a:lnSpc>
                <a:spcPct val="120000"/>
              </a:lnSpc>
            </a:pPr>
            <a:r>
              <a:rPr lang="en-US" sz="2000" dirty="0" smtClean="0">
                <a:solidFill>
                  <a:srgbClr val="376092"/>
                </a:solidFill>
              </a:rPr>
              <a:t>Is it to maximize my expected payment given a premium – </a:t>
            </a:r>
            <a:r>
              <a:rPr lang="en-US" sz="2000" u="sng" dirty="0" smtClean="0">
                <a:solidFill>
                  <a:srgbClr val="376092"/>
                </a:solidFill>
              </a:rPr>
              <a:t>a</a:t>
            </a:r>
            <a:r>
              <a:rPr lang="en-US" sz="2000" dirty="0" smtClean="0">
                <a:solidFill>
                  <a:srgbClr val="376092"/>
                </a:solidFill>
              </a:rPr>
              <a:t> </a:t>
            </a:r>
            <a:r>
              <a:rPr lang="en-US" sz="2000" u="sng" dirty="0" smtClean="0">
                <a:solidFill>
                  <a:srgbClr val="376092"/>
                </a:solidFill>
              </a:rPr>
              <a:t>bet</a:t>
            </a:r>
            <a:r>
              <a:rPr lang="en-US" sz="2000" dirty="0" smtClean="0">
                <a:solidFill>
                  <a:srgbClr val="376092"/>
                </a:solidFill>
              </a:rPr>
              <a:t>?</a:t>
            </a:r>
          </a:p>
          <a:p>
            <a:pPr lvl="1">
              <a:lnSpc>
                <a:spcPct val="120000"/>
              </a:lnSpc>
            </a:pPr>
            <a:r>
              <a:rPr lang="en-US" sz="2400" dirty="0" smtClean="0">
                <a:solidFill>
                  <a:srgbClr val="376092"/>
                </a:solidFill>
              </a:rPr>
              <a:t>What is my management capacity or perspective?</a:t>
            </a:r>
          </a:p>
          <a:p>
            <a:pPr lvl="2">
              <a:lnSpc>
                <a:spcPct val="120000"/>
              </a:lnSpc>
            </a:pPr>
            <a:r>
              <a:rPr lang="en-US" sz="2000" dirty="0" smtClean="0">
                <a:solidFill>
                  <a:srgbClr val="376092"/>
                </a:solidFill>
              </a:rPr>
              <a:t>Sincere?  (keep it simple)</a:t>
            </a:r>
          </a:p>
          <a:p>
            <a:pPr lvl="2">
              <a:lnSpc>
                <a:spcPct val="120000"/>
              </a:lnSpc>
            </a:pPr>
            <a:r>
              <a:rPr lang="en-US" sz="2000" dirty="0" smtClean="0">
                <a:solidFill>
                  <a:srgbClr val="376092"/>
                </a:solidFill>
              </a:rPr>
              <a:t>Sophisticated? (tell me the rules, show me your tool)</a:t>
            </a:r>
          </a:p>
          <a:p>
            <a:pPr lvl="2">
              <a:lnSpc>
                <a:spcPct val="120000"/>
              </a:lnSpc>
            </a:pPr>
            <a:r>
              <a:rPr lang="en-US" sz="2000" dirty="0" smtClean="0">
                <a:solidFill>
                  <a:srgbClr val="376092"/>
                </a:solidFill>
              </a:rPr>
              <a:t>Cynical? (I don’t care)</a:t>
            </a:r>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24</a:t>
            </a:fld>
            <a:endParaRPr lang="en-US"/>
          </a:p>
        </p:txBody>
      </p:sp>
    </p:spTree>
    <p:extLst>
      <p:ext uri="{BB962C8B-B14F-4D97-AF65-F5344CB8AC3E}">
        <p14:creationId xmlns:p14="http://schemas.microsoft.com/office/powerpoint/2010/main" val="53895401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Next Presentations</a:t>
            </a:r>
            <a:endParaRPr lang="en-US" dirty="0"/>
          </a:p>
        </p:txBody>
      </p:sp>
      <p:sp>
        <p:nvSpPr>
          <p:cNvPr id="3" name="Content Placeholder 2"/>
          <p:cNvSpPr>
            <a:spLocks noGrp="1"/>
          </p:cNvSpPr>
          <p:nvPr>
            <p:ph idx="1"/>
          </p:nvPr>
        </p:nvSpPr>
        <p:spPr>
          <a:xfrm>
            <a:off x="457200" y="1580666"/>
            <a:ext cx="8229600" cy="4804367"/>
          </a:xfrm>
        </p:spPr>
        <p:txBody>
          <a:bodyPr>
            <a:noAutofit/>
          </a:bodyPr>
          <a:lstStyle/>
          <a:p>
            <a:pPr>
              <a:lnSpc>
                <a:spcPct val="120000"/>
              </a:lnSpc>
            </a:pPr>
            <a:r>
              <a:rPr lang="en-US" sz="2000" dirty="0" smtClean="0">
                <a:solidFill>
                  <a:schemeClr val="tx1"/>
                </a:solidFill>
              </a:rPr>
              <a:t>How can we estimate or think about near term price expectations?  What am I likely to face in the coming year?</a:t>
            </a:r>
          </a:p>
          <a:p>
            <a:pPr>
              <a:lnSpc>
                <a:spcPct val="120000"/>
              </a:lnSpc>
            </a:pPr>
            <a:r>
              <a:rPr lang="en-US" sz="2000" dirty="0" smtClean="0">
                <a:solidFill>
                  <a:schemeClr val="tx1"/>
                </a:solidFill>
              </a:rPr>
              <a:t>How does the DMaP decision tool for MPP-Dairy work and how can farmers use it to help them think through their participation decision</a:t>
            </a:r>
          </a:p>
          <a:p>
            <a:pPr lvl="1">
              <a:lnSpc>
                <a:spcPct val="120000"/>
              </a:lnSpc>
            </a:pPr>
            <a:r>
              <a:rPr lang="en-US" sz="1800" dirty="0">
                <a:solidFill>
                  <a:schemeClr val="tx1"/>
                </a:solidFill>
              </a:rPr>
              <a:t>What are my premium obligations and likely benefits under alternative Coverage Levels</a:t>
            </a:r>
          </a:p>
          <a:p>
            <a:pPr lvl="1">
              <a:lnSpc>
                <a:spcPct val="120000"/>
              </a:lnSpc>
            </a:pPr>
            <a:r>
              <a:rPr lang="en-US" sz="1800" dirty="0" smtClean="0">
                <a:solidFill>
                  <a:schemeClr val="tx1"/>
                </a:solidFill>
              </a:rPr>
              <a:t>What are some alternative strategies that different farms might consider</a:t>
            </a:r>
          </a:p>
          <a:p>
            <a:pPr lvl="1">
              <a:lnSpc>
                <a:spcPct val="120000"/>
              </a:lnSpc>
            </a:pPr>
            <a:r>
              <a:rPr lang="en-US" sz="1800" dirty="0" smtClean="0">
                <a:solidFill>
                  <a:schemeClr val="tx1"/>
                </a:solidFill>
              </a:rPr>
              <a:t>What if I had this tool before?</a:t>
            </a:r>
          </a:p>
          <a:p>
            <a:pPr>
              <a:lnSpc>
                <a:spcPct val="120000"/>
              </a:lnSpc>
            </a:pPr>
            <a:r>
              <a:rPr lang="en-US" sz="2000" dirty="0" smtClean="0">
                <a:solidFill>
                  <a:schemeClr val="tx1"/>
                </a:solidFill>
              </a:rPr>
              <a:t>Alternative methods:  How can I manage dairy farm risk – LGM-D for example?</a:t>
            </a:r>
          </a:p>
          <a:p>
            <a:pPr>
              <a:lnSpc>
                <a:spcPct val="120000"/>
              </a:lnSpc>
            </a:pPr>
            <a:r>
              <a:rPr lang="en-US" sz="2000" dirty="0" smtClean="0">
                <a:solidFill>
                  <a:schemeClr val="tx1"/>
                </a:solidFill>
              </a:rPr>
              <a:t>Alternative Strategies:  How can I evaluate my risk and risk tolerance </a:t>
            </a:r>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25</a:t>
            </a:fld>
            <a:endParaRPr lang="en-US"/>
          </a:p>
        </p:txBody>
      </p:sp>
    </p:spTree>
    <p:extLst>
      <p:ext uri="{BB962C8B-B14F-4D97-AF65-F5344CB8AC3E}">
        <p14:creationId xmlns:p14="http://schemas.microsoft.com/office/powerpoint/2010/main" val="367077354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78882" y="457198"/>
            <a:ext cx="6400800" cy="3485921"/>
          </a:xfrm>
        </p:spPr>
        <p:txBody>
          <a:bodyPr>
            <a:normAutofit/>
          </a:bodyPr>
          <a:lstStyle/>
          <a:p>
            <a:pPr>
              <a:lnSpc>
                <a:spcPct val="120000"/>
              </a:lnSpc>
            </a:pPr>
            <a:r>
              <a:rPr lang="en-US" sz="3600" dirty="0" smtClean="0"/>
              <a:t>Margin Protection Program for Dairy Producers:</a:t>
            </a:r>
            <a:br>
              <a:rPr lang="en-US" sz="3600" dirty="0" smtClean="0"/>
            </a:br>
            <a:r>
              <a:rPr lang="en-US" dirty="0"/>
              <a:t>How the Program Works and Highlights of the Operating Rules</a:t>
            </a:r>
            <a:endParaRPr lang="en-US" sz="3600" dirty="0"/>
          </a:p>
        </p:txBody>
      </p:sp>
      <p:sp>
        <p:nvSpPr>
          <p:cNvPr id="3" name="Subtitle 2"/>
          <p:cNvSpPr>
            <a:spLocks noGrp="1"/>
          </p:cNvSpPr>
          <p:nvPr>
            <p:ph type="subTitle" idx="1"/>
          </p:nvPr>
        </p:nvSpPr>
        <p:spPr>
          <a:xfrm>
            <a:off x="2378882" y="5447963"/>
            <a:ext cx="6400800" cy="1153438"/>
          </a:xfrm>
        </p:spPr>
        <p:txBody>
          <a:bodyPr>
            <a:normAutofit fontScale="70000" lnSpcReduction="20000"/>
          </a:bodyPr>
          <a:lstStyle/>
          <a:p>
            <a:r>
              <a:rPr lang="en-US" b="1" dirty="0" smtClean="0"/>
              <a:t>Andrew Novakovic</a:t>
            </a:r>
          </a:p>
          <a:p>
            <a:r>
              <a:rPr lang="en-US" i="1" dirty="0" smtClean="0"/>
              <a:t>The E.V. Baker Professor of Agricultural Economics</a:t>
            </a:r>
          </a:p>
          <a:p>
            <a:r>
              <a:rPr lang="en-US" dirty="0" smtClean="0"/>
              <a:t>Cornell University</a:t>
            </a:r>
          </a:p>
        </p:txBody>
      </p:sp>
      <p:pic>
        <p:nvPicPr>
          <p:cNvPr id="4" name="Picture 3" descr="BigLogo2.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16200000">
            <a:off x="-2175781" y="2771055"/>
            <a:ext cx="6400800" cy="1773087"/>
          </a:xfrm>
          <a:prstGeom prst="rect">
            <a:avLst/>
          </a:prstGeom>
        </p:spPr>
      </p:pic>
    </p:spTree>
    <p:extLst>
      <p:ext uri="{BB962C8B-B14F-4D97-AF65-F5344CB8AC3E}">
        <p14:creationId xmlns:p14="http://schemas.microsoft.com/office/powerpoint/2010/main" val="119349525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dirty="0" smtClean="0"/>
              <a:t>What is the MPP-Dairy Producer Decision Education Project?</a:t>
            </a:r>
            <a:endParaRPr lang="en-US" dirty="0"/>
          </a:p>
        </p:txBody>
      </p:sp>
      <p:sp>
        <p:nvSpPr>
          <p:cNvPr id="3" name="Content Placeholder 2"/>
          <p:cNvSpPr>
            <a:spLocks noGrp="1"/>
          </p:cNvSpPr>
          <p:nvPr>
            <p:ph idx="1"/>
          </p:nvPr>
        </p:nvSpPr>
        <p:spPr>
          <a:xfrm>
            <a:off x="457200" y="1713945"/>
            <a:ext cx="8229600" cy="4671089"/>
          </a:xfrm>
        </p:spPr>
        <p:txBody>
          <a:bodyPr>
            <a:normAutofit fontScale="92500" lnSpcReduction="20000"/>
          </a:bodyPr>
          <a:lstStyle/>
          <a:p>
            <a:r>
              <a:rPr lang="en-US" dirty="0" smtClean="0"/>
              <a:t>Funded by USDA Farm Service Agency, as authorized by the Agricultural Act of 2014.</a:t>
            </a:r>
          </a:p>
          <a:p>
            <a:r>
              <a:rPr lang="en-US" dirty="0" smtClean="0"/>
              <a:t>For the purpose of developing a decision tool for dairy farmers and complementary educational programs.</a:t>
            </a:r>
          </a:p>
          <a:p>
            <a:r>
              <a:rPr lang="en-US" dirty="0" smtClean="0"/>
              <a:t>Conducted under a university consortium led by the University of Illinois and referred to as the National Coalition for Producer Education.</a:t>
            </a:r>
          </a:p>
          <a:p>
            <a:r>
              <a:rPr lang="en-US" dirty="0" smtClean="0"/>
              <a:t>Our goal is to help producers make an informed decision consistent with their goals, strategies and needs.</a:t>
            </a:r>
            <a:endParaRPr lang="en-US" dirty="0"/>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3</a:t>
            </a:fld>
            <a:endParaRPr lang="en-US"/>
          </a:p>
        </p:txBody>
      </p:sp>
    </p:spTree>
    <p:extLst>
      <p:ext uri="{BB962C8B-B14F-4D97-AF65-F5344CB8AC3E}">
        <p14:creationId xmlns:p14="http://schemas.microsoft.com/office/powerpoint/2010/main" val="201717619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Presentation Outline</a:t>
            </a:r>
            <a:br>
              <a:rPr lang="en-US" dirty="0" smtClean="0"/>
            </a:br>
            <a:r>
              <a:rPr lang="en-US" sz="2800" dirty="0" smtClean="0"/>
              <a:t>(</a:t>
            </a:r>
            <a:r>
              <a:rPr lang="en-US" sz="2800" i="1" dirty="0" smtClean="0"/>
              <a:t>What</a:t>
            </a:r>
            <a:r>
              <a:rPr lang="en-US" sz="2800" dirty="0" smtClean="0"/>
              <a:t> but also </a:t>
            </a:r>
            <a:r>
              <a:rPr lang="en-US" sz="2800" i="1" dirty="0" smtClean="0"/>
              <a:t>Why</a:t>
            </a:r>
            <a:r>
              <a:rPr lang="en-US" sz="2800" dirty="0" smtClean="0"/>
              <a:t> and </a:t>
            </a:r>
            <a:r>
              <a:rPr lang="en-US" sz="2800" i="1" dirty="0" smtClean="0"/>
              <a:t>Now What</a:t>
            </a:r>
            <a:r>
              <a:rPr lang="en-US" sz="2800" dirty="0" smtClean="0"/>
              <a:t>)</a:t>
            </a:r>
            <a:endParaRPr lang="en-US" sz="2800" dirty="0"/>
          </a:p>
        </p:txBody>
      </p:sp>
      <p:sp>
        <p:nvSpPr>
          <p:cNvPr id="3" name="Content Placeholder 2"/>
          <p:cNvSpPr>
            <a:spLocks noGrp="1"/>
          </p:cNvSpPr>
          <p:nvPr>
            <p:ph idx="1"/>
          </p:nvPr>
        </p:nvSpPr>
        <p:spPr>
          <a:xfrm>
            <a:off x="457200" y="1803400"/>
            <a:ext cx="8229600" cy="4581634"/>
          </a:xfrm>
        </p:spPr>
        <p:txBody>
          <a:bodyPr>
            <a:normAutofit/>
          </a:bodyPr>
          <a:lstStyle/>
          <a:p>
            <a:r>
              <a:rPr lang="en-US" dirty="0" smtClean="0"/>
              <a:t>Why do we have MPP-Dairy?</a:t>
            </a:r>
          </a:p>
          <a:p>
            <a:r>
              <a:rPr lang="en-US" dirty="0" smtClean="0"/>
              <a:t>What dairy farm challenges does MPP-Dairy address?</a:t>
            </a:r>
          </a:p>
          <a:p>
            <a:r>
              <a:rPr lang="en-US" dirty="0" smtClean="0"/>
              <a:t>What does MPP-Dairy do?</a:t>
            </a:r>
          </a:p>
          <a:p>
            <a:r>
              <a:rPr lang="en-US" dirty="0" smtClean="0"/>
              <a:t>What are my choices?</a:t>
            </a:r>
          </a:p>
          <a:p>
            <a:r>
              <a:rPr lang="en-US" dirty="0" smtClean="0"/>
              <a:t>What comes next?</a:t>
            </a:r>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4</a:t>
            </a:fld>
            <a:endParaRPr lang="en-US"/>
          </a:p>
        </p:txBody>
      </p:sp>
    </p:spTree>
    <p:extLst>
      <p:ext uri="{BB962C8B-B14F-4D97-AF65-F5344CB8AC3E}">
        <p14:creationId xmlns:p14="http://schemas.microsoft.com/office/powerpoint/2010/main" val="324707195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Why do we have MPP-Dairy</a:t>
            </a:r>
            <a:r>
              <a:rPr lang="en-US" dirty="0" smtClean="0"/>
              <a:t>?</a:t>
            </a:r>
            <a:br>
              <a:rPr lang="en-US" dirty="0" smtClean="0"/>
            </a:br>
            <a:r>
              <a:rPr lang="en-US" i="1" dirty="0" smtClean="0"/>
              <a:t>The time was ripe for change</a:t>
            </a:r>
            <a:endParaRPr lang="en-US" i="1" dirty="0"/>
          </a:p>
        </p:txBody>
      </p:sp>
      <p:sp>
        <p:nvSpPr>
          <p:cNvPr id="3" name="Content Placeholder 2"/>
          <p:cNvSpPr>
            <a:spLocks noGrp="1"/>
          </p:cNvSpPr>
          <p:nvPr>
            <p:ph idx="1"/>
          </p:nvPr>
        </p:nvSpPr>
        <p:spPr>
          <a:xfrm>
            <a:off x="457200" y="1600200"/>
            <a:ext cx="8229600" cy="4740678"/>
          </a:xfrm>
        </p:spPr>
        <p:txBody>
          <a:bodyPr>
            <a:noAutofit/>
          </a:bodyPr>
          <a:lstStyle/>
          <a:p>
            <a:r>
              <a:rPr lang="en-US" sz="2000" u="sng" dirty="0" smtClean="0"/>
              <a:t>Economic</a:t>
            </a:r>
            <a:r>
              <a:rPr lang="en-US" sz="2000" dirty="0" smtClean="0"/>
              <a:t> conditions in late 2000s overwhelmed existing programs</a:t>
            </a:r>
          </a:p>
          <a:p>
            <a:r>
              <a:rPr lang="en-US" sz="2000" u="sng" dirty="0" smtClean="0"/>
              <a:t>Political</a:t>
            </a:r>
            <a:r>
              <a:rPr lang="en-US" sz="2000" dirty="0" smtClean="0"/>
              <a:t> conditions were aligned for change</a:t>
            </a:r>
          </a:p>
          <a:p>
            <a:pPr lvl="1"/>
            <a:r>
              <a:rPr lang="en-US" sz="1800" dirty="0" smtClean="0"/>
              <a:t>Old DPSP/DPPSP had become “radioactive”</a:t>
            </a:r>
          </a:p>
          <a:p>
            <a:pPr lvl="1"/>
            <a:r>
              <a:rPr lang="en-US" sz="1800" dirty="0" smtClean="0"/>
              <a:t>MILC was inadequate and unpopular with mid-sized to larger farm</a:t>
            </a:r>
            <a:r>
              <a:rPr lang="en-US" sz="1600" dirty="0" smtClean="0"/>
              <a:t>s</a:t>
            </a:r>
          </a:p>
          <a:p>
            <a:pPr lvl="1"/>
            <a:r>
              <a:rPr lang="en-US" sz="1800" dirty="0" smtClean="0"/>
              <a:t>New farm bill created a legislative opportunity</a:t>
            </a:r>
          </a:p>
          <a:p>
            <a:pPr lvl="1"/>
            <a:r>
              <a:rPr lang="en-US" sz="1800" dirty="0" smtClean="0"/>
              <a:t>Insurance programs favored over direct payments</a:t>
            </a:r>
          </a:p>
          <a:p>
            <a:r>
              <a:rPr lang="en-US" sz="2000" dirty="0" smtClean="0"/>
              <a:t>A plan that supported dairy farm incomes when milk prices were low relative to feed costs</a:t>
            </a:r>
          </a:p>
          <a:p>
            <a:pPr lvl="1"/>
            <a:r>
              <a:rPr lang="en-US" sz="1800" dirty="0" smtClean="0"/>
              <a:t>Seemed to address current needs</a:t>
            </a:r>
          </a:p>
          <a:p>
            <a:pPr lvl="1"/>
            <a:r>
              <a:rPr lang="en-US" sz="1800" dirty="0" smtClean="0"/>
              <a:t>Was </a:t>
            </a:r>
            <a:r>
              <a:rPr lang="en-US" sz="1800" u="sng" dirty="0" smtClean="0"/>
              <a:t>not really opposed</a:t>
            </a:r>
            <a:r>
              <a:rPr lang="en-US" sz="1800" dirty="0" smtClean="0"/>
              <a:t> by anyone, although it wasn’t everyone’s first choice</a:t>
            </a:r>
          </a:p>
          <a:p>
            <a:pPr lvl="1"/>
            <a:r>
              <a:rPr lang="en-US" sz="1800" dirty="0" smtClean="0"/>
              <a:t>Was positioned to be consistent with crop insurance models that emerged as the preferred policy platform in the last farm bill discussion</a:t>
            </a:r>
          </a:p>
          <a:p>
            <a:r>
              <a:rPr lang="en-US" sz="2000" dirty="0" smtClean="0"/>
              <a:t>DPPSP, MILC and DEIP were eliminated to get a budget offset.  DPSP permanent law remains, but it is more of a threat than an actual Plan B.</a:t>
            </a:r>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5</a:t>
            </a:fld>
            <a:endParaRPr lang="en-US"/>
          </a:p>
        </p:txBody>
      </p:sp>
    </p:spTree>
    <p:extLst>
      <p:ext uri="{BB962C8B-B14F-4D97-AF65-F5344CB8AC3E}">
        <p14:creationId xmlns:p14="http://schemas.microsoft.com/office/powerpoint/2010/main" val="44940331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par>
                                <p:cTn id="17" presetID="55"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1000" fill="hold"/>
                                        <p:tgtEl>
                                          <p:spTgt spid="3">
                                            <p:txEl>
                                              <p:pRg st="2" end="2"/>
                                            </p:txEl>
                                          </p:spTgt>
                                        </p:tgtEl>
                                        <p:attrNameLst>
                                          <p:attrName>ppt_w</p:attrName>
                                        </p:attrNameLst>
                                      </p:cBhvr>
                                      <p:tavLst>
                                        <p:tav tm="0">
                                          <p:val>
                                            <p:strVal val="#ppt_w*0.70"/>
                                          </p:val>
                                        </p:tav>
                                        <p:tav tm="100000">
                                          <p:val>
                                            <p:strVal val="#ppt_w"/>
                                          </p:val>
                                        </p:tav>
                                      </p:tavLst>
                                    </p:anim>
                                    <p:anim calcmode="lin" valueType="num">
                                      <p:cBhvr>
                                        <p:cTn id="20" dur="1000" fill="hold"/>
                                        <p:tgtEl>
                                          <p:spTgt spid="3">
                                            <p:txEl>
                                              <p:pRg st="2" end="2"/>
                                            </p:txEl>
                                          </p:spTgt>
                                        </p:tgtEl>
                                        <p:attrNameLst>
                                          <p:attrName>ppt_h</p:attrName>
                                        </p:attrNameLst>
                                      </p:cBhvr>
                                      <p:tavLst>
                                        <p:tav tm="0">
                                          <p:val>
                                            <p:strVal val="#ppt_h"/>
                                          </p:val>
                                        </p:tav>
                                        <p:tav tm="100000">
                                          <p:val>
                                            <p:strVal val="#ppt_h"/>
                                          </p:val>
                                        </p:tav>
                                      </p:tavLst>
                                    </p:anim>
                                    <p:animEffect transition="in" filter="fade">
                                      <p:cBhvr>
                                        <p:cTn id="21" dur="1000"/>
                                        <p:tgtEl>
                                          <p:spTgt spid="3">
                                            <p:txEl>
                                              <p:pRg st="2" end="2"/>
                                            </p:txEl>
                                          </p:spTgt>
                                        </p:tgtEl>
                                      </p:cBhvr>
                                    </p:animEffect>
                                  </p:childTnLst>
                                </p:cTn>
                              </p:par>
                              <p:par>
                                <p:cTn id="22" presetID="55" presetClass="entr" presetSubtype="0"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1000" fill="hold"/>
                                        <p:tgtEl>
                                          <p:spTgt spid="3">
                                            <p:txEl>
                                              <p:pRg st="3" end="3"/>
                                            </p:txEl>
                                          </p:spTgt>
                                        </p:tgtEl>
                                        <p:attrNameLst>
                                          <p:attrName>ppt_w</p:attrName>
                                        </p:attrNameLst>
                                      </p:cBhvr>
                                      <p:tavLst>
                                        <p:tav tm="0">
                                          <p:val>
                                            <p:strVal val="#ppt_w*0.70"/>
                                          </p:val>
                                        </p:tav>
                                        <p:tav tm="100000">
                                          <p:val>
                                            <p:strVal val="#ppt_w"/>
                                          </p:val>
                                        </p:tav>
                                      </p:tavLst>
                                    </p:anim>
                                    <p:anim calcmode="lin" valueType="num">
                                      <p:cBhvr>
                                        <p:cTn id="25" dur="1000" fill="hold"/>
                                        <p:tgtEl>
                                          <p:spTgt spid="3">
                                            <p:txEl>
                                              <p:pRg st="3" end="3"/>
                                            </p:txEl>
                                          </p:spTgt>
                                        </p:tgtEl>
                                        <p:attrNameLst>
                                          <p:attrName>ppt_h</p:attrName>
                                        </p:attrNameLst>
                                      </p:cBhvr>
                                      <p:tavLst>
                                        <p:tav tm="0">
                                          <p:val>
                                            <p:strVal val="#ppt_h"/>
                                          </p:val>
                                        </p:tav>
                                        <p:tav tm="100000">
                                          <p:val>
                                            <p:strVal val="#ppt_h"/>
                                          </p:val>
                                        </p:tav>
                                      </p:tavLst>
                                    </p:anim>
                                    <p:animEffect transition="in" filter="fade">
                                      <p:cBhvr>
                                        <p:cTn id="26" dur="1000"/>
                                        <p:tgtEl>
                                          <p:spTgt spid="3">
                                            <p:txEl>
                                              <p:pRg st="3" end="3"/>
                                            </p:txEl>
                                          </p:spTgt>
                                        </p:tgtEl>
                                      </p:cBhvr>
                                    </p:animEffect>
                                  </p:childTnLst>
                                </p:cTn>
                              </p:par>
                              <p:par>
                                <p:cTn id="27" presetID="55" presetClass="entr" presetSubtype="0"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0" fill="hold"/>
                                        <p:tgtEl>
                                          <p:spTgt spid="3">
                                            <p:txEl>
                                              <p:pRg st="4" end="4"/>
                                            </p:txEl>
                                          </p:spTgt>
                                        </p:tgtEl>
                                        <p:attrNameLst>
                                          <p:attrName>ppt_w</p:attrName>
                                        </p:attrNameLst>
                                      </p:cBhvr>
                                      <p:tavLst>
                                        <p:tav tm="0">
                                          <p:val>
                                            <p:strVal val="#ppt_w*0.70"/>
                                          </p:val>
                                        </p:tav>
                                        <p:tav tm="100000">
                                          <p:val>
                                            <p:strVal val="#ppt_w"/>
                                          </p:val>
                                        </p:tav>
                                      </p:tavLst>
                                    </p:anim>
                                    <p:anim calcmode="lin" valueType="num">
                                      <p:cBhvr>
                                        <p:cTn id="30" dur="5000" fill="hold"/>
                                        <p:tgtEl>
                                          <p:spTgt spid="3">
                                            <p:txEl>
                                              <p:pRg st="4" end="4"/>
                                            </p:txEl>
                                          </p:spTgt>
                                        </p:tgtEl>
                                        <p:attrNameLst>
                                          <p:attrName>ppt_h</p:attrName>
                                        </p:attrNameLst>
                                      </p:cBhvr>
                                      <p:tavLst>
                                        <p:tav tm="0">
                                          <p:val>
                                            <p:strVal val="#ppt_h"/>
                                          </p:val>
                                        </p:tav>
                                        <p:tav tm="100000">
                                          <p:val>
                                            <p:strVal val="#ppt_h"/>
                                          </p:val>
                                        </p:tav>
                                      </p:tavLst>
                                    </p:anim>
                                    <p:animEffect transition="in" filter="fade">
                                      <p:cBhvr>
                                        <p:cTn id="31" dur="5000"/>
                                        <p:tgtEl>
                                          <p:spTgt spid="3">
                                            <p:txEl>
                                              <p:pRg st="4" end="4"/>
                                            </p:txEl>
                                          </p:spTgt>
                                        </p:tgtEl>
                                      </p:cBhvr>
                                    </p:animEffect>
                                  </p:childTnLst>
                                </p:cTn>
                              </p:par>
                              <p:par>
                                <p:cTn id="32" presetID="55" presetClass="entr" presetSubtype="0" fill="hold" grpId="0" nodeType="with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 calcmode="lin" valueType="num">
                                      <p:cBhvr>
                                        <p:cTn id="34" dur="5000" fill="hold"/>
                                        <p:tgtEl>
                                          <p:spTgt spid="3">
                                            <p:txEl>
                                              <p:pRg st="5" end="5"/>
                                            </p:txEl>
                                          </p:spTgt>
                                        </p:tgtEl>
                                        <p:attrNameLst>
                                          <p:attrName>ppt_w</p:attrName>
                                        </p:attrNameLst>
                                      </p:cBhvr>
                                      <p:tavLst>
                                        <p:tav tm="0">
                                          <p:val>
                                            <p:strVal val="#ppt_w*0.70"/>
                                          </p:val>
                                        </p:tav>
                                        <p:tav tm="100000">
                                          <p:val>
                                            <p:strVal val="#ppt_w"/>
                                          </p:val>
                                        </p:tav>
                                      </p:tavLst>
                                    </p:anim>
                                    <p:anim calcmode="lin" valueType="num">
                                      <p:cBhvr>
                                        <p:cTn id="35" dur="5000" fill="hold"/>
                                        <p:tgtEl>
                                          <p:spTgt spid="3">
                                            <p:txEl>
                                              <p:pRg st="5" end="5"/>
                                            </p:txEl>
                                          </p:spTgt>
                                        </p:tgtEl>
                                        <p:attrNameLst>
                                          <p:attrName>ppt_h</p:attrName>
                                        </p:attrNameLst>
                                      </p:cBhvr>
                                      <p:tavLst>
                                        <p:tav tm="0">
                                          <p:val>
                                            <p:strVal val="#ppt_h"/>
                                          </p:val>
                                        </p:tav>
                                        <p:tav tm="100000">
                                          <p:val>
                                            <p:strVal val="#ppt_h"/>
                                          </p:val>
                                        </p:tav>
                                      </p:tavLst>
                                    </p:anim>
                                    <p:animEffect transition="in" filter="fade">
                                      <p:cBhvr>
                                        <p:cTn id="36" dur="5000"/>
                                        <p:tgtEl>
                                          <p:spTgt spid="3">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55"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calcmode="lin" valueType="num">
                                      <p:cBhvr>
                                        <p:cTn id="41" dur="1000" fill="hold"/>
                                        <p:tgtEl>
                                          <p:spTgt spid="3">
                                            <p:txEl>
                                              <p:pRg st="6" end="6"/>
                                            </p:txEl>
                                          </p:spTgt>
                                        </p:tgtEl>
                                        <p:attrNameLst>
                                          <p:attrName>ppt_w</p:attrName>
                                        </p:attrNameLst>
                                      </p:cBhvr>
                                      <p:tavLst>
                                        <p:tav tm="0">
                                          <p:val>
                                            <p:strVal val="#ppt_w*0.70"/>
                                          </p:val>
                                        </p:tav>
                                        <p:tav tm="100000">
                                          <p:val>
                                            <p:strVal val="#ppt_w"/>
                                          </p:val>
                                        </p:tav>
                                      </p:tavLst>
                                    </p:anim>
                                    <p:anim calcmode="lin" valueType="num">
                                      <p:cBhvr>
                                        <p:cTn id="42" dur="1000" fill="hold"/>
                                        <p:tgtEl>
                                          <p:spTgt spid="3">
                                            <p:txEl>
                                              <p:pRg st="6" end="6"/>
                                            </p:txEl>
                                          </p:spTgt>
                                        </p:tgtEl>
                                        <p:attrNameLst>
                                          <p:attrName>ppt_h</p:attrName>
                                        </p:attrNameLst>
                                      </p:cBhvr>
                                      <p:tavLst>
                                        <p:tav tm="0">
                                          <p:val>
                                            <p:strVal val="#ppt_h"/>
                                          </p:val>
                                        </p:tav>
                                        <p:tav tm="100000">
                                          <p:val>
                                            <p:strVal val="#ppt_h"/>
                                          </p:val>
                                        </p:tav>
                                      </p:tavLst>
                                    </p:anim>
                                    <p:animEffect transition="in" filter="fade">
                                      <p:cBhvr>
                                        <p:cTn id="43" dur="1000"/>
                                        <p:tgtEl>
                                          <p:spTgt spid="3">
                                            <p:txEl>
                                              <p:pRg st="6" end="6"/>
                                            </p:txEl>
                                          </p:spTgt>
                                        </p:tgtEl>
                                      </p:cBhvr>
                                    </p:animEffect>
                                  </p:childTnLst>
                                </p:cTn>
                              </p:par>
                              <p:par>
                                <p:cTn id="44" presetID="55" presetClass="entr" presetSubtype="0" fill="hold" grpId="0" nodeType="with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calcmode="lin" valueType="num">
                                      <p:cBhvr>
                                        <p:cTn id="46" dur="1000" fill="hold"/>
                                        <p:tgtEl>
                                          <p:spTgt spid="3">
                                            <p:txEl>
                                              <p:pRg st="7" end="7"/>
                                            </p:txEl>
                                          </p:spTgt>
                                        </p:tgtEl>
                                        <p:attrNameLst>
                                          <p:attrName>ppt_w</p:attrName>
                                        </p:attrNameLst>
                                      </p:cBhvr>
                                      <p:tavLst>
                                        <p:tav tm="0">
                                          <p:val>
                                            <p:strVal val="#ppt_w*0.70"/>
                                          </p:val>
                                        </p:tav>
                                        <p:tav tm="100000">
                                          <p:val>
                                            <p:strVal val="#ppt_w"/>
                                          </p:val>
                                        </p:tav>
                                      </p:tavLst>
                                    </p:anim>
                                    <p:anim calcmode="lin" valueType="num">
                                      <p:cBhvr>
                                        <p:cTn id="47" dur="1000" fill="hold"/>
                                        <p:tgtEl>
                                          <p:spTgt spid="3">
                                            <p:txEl>
                                              <p:pRg st="7" end="7"/>
                                            </p:txEl>
                                          </p:spTgt>
                                        </p:tgtEl>
                                        <p:attrNameLst>
                                          <p:attrName>ppt_h</p:attrName>
                                        </p:attrNameLst>
                                      </p:cBhvr>
                                      <p:tavLst>
                                        <p:tav tm="0">
                                          <p:val>
                                            <p:strVal val="#ppt_h"/>
                                          </p:val>
                                        </p:tav>
                                        <p:tav tm="100000">
                                          <p:val>
                                            <p:strVal val="#ppt_h"/>
                                          </p:val>
                                        </p:tav>
                                      </p:tavLst>
                                    </p:anim>
                                    <p:animEffect transition="in" filter="fade">
                                      <p:cBhvr>
                                        <p:cTn id="48" dur="1000"/>
                                        <p:tgtEl>
                                          <p:spTgt spid="3">
                                            <p:txEl>
                                              <p:pRg st="7" end="7"/>
                                            </p:txEl>
                                          </p:spTgt>
                                        </p:tgtEl>
                                      </p:cBhvr>
                                    </p:animEffect>
                                  </p:childTnLst>
                                </p:cTn>
                              </p:par>
                              <p:par>
                                <p:cTn id="49" presetID="55" presetClass="entr" presetSubtype="0" fill="hold" grpId="0" nodeType="with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calcmode="lin" valueType="num">
                                      <p:cBhvr>
                                        <p:cTn id="51" dur="3000" fill="hold"/>
                                        <p:tgtEl>
                                          <p:spTgt spid="3">
                                            <p:txEl>
                                              <p:pRg st="8" end="8"/>
                                            </p:txEl>
                                          </p:spTgt>
                                        </p:tgtEl>
                                        <p:attrNameLst>
                                          <p:attrName>ppt_w</p:attrName>
                                        </p:attrNameLst>
                                      </p:cBhvr>
                                      <p:tavLst>
                                        <p:tav tm="0">
                                          <p:val>
                                            <p:strVal val="#ppt_w*0.70"/>
                                          </p:val>
                                        </p:tav>
                                        <p:tav tm="100000">
                                          <p:val>
                                            <p:strVal val="#ppt_w"/>
                                          </p:val>
                                        </p:tav>
                                      </p:tavLst>
                                    </p:anim>
                                    <p:anim calcmode="lin" valueType="num">
                                      <p:cBhvr>
                                        <p:cTn id="52" dur="3000" fill="hold"/>
                                        <p:tgtEl>
                                          <p:spTgt spid="3">
                                            <p:txEl>
                                              <p:pRg st="8" end="8"/>
                                            </p:txEl>
                                          </p:spTgt>
                                        </p:tgtEl>
                                        <p:attrNameLst>
                                          <p:attrName>ppt_h</p:attrName>
                                        </p:attrNameLst>
                                      </p:cBhvr>
                                      <p:tavLst>
                                        <p:tav tm="0">
                                          <p:val>
                                            <p:strVal val="#ppt_h"/>
                                          </p:val>
                                        </p:tav>
                                        <p:tav tm="100000">
                                          <p:val>
                                            <p:strVal val="#ppt_h"/>
                                          </p:val>
                                        </p:tav>
                                      </p:tavLst>
                                    </p:anim>
                                    <p:animEffect transition="in" filter="fade">
                                      <p:cBhvr>
                                        <p:cTn id="53" dur="3000"/>
                                        <p:tgtEl>
                                          <p:spTgt spid="3">
                                            <p:txEl>
                                              <p:pRg st="8" end="8"/>
                                            </p:txEl>
                                          </p:spTgt>
                                        </p:tgtEl>
                                      </p:cBhvr>
                                    </p:animEffect>
                                  </p:childTnLst>
                                </p:cTn>
                              </p:par>
                              <p:par>
                                <p:cTn id="54" presetID="55" presetClass="entr" presetSubtype="0" fill="hold" grpId="0" nodeType="with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calcmode="lin" valueType="num">
                                      <p:cBhvr>
                                        <p:cTn id="56" dur="5000" fill="hold"/>
                                        <p:tgtEl>
                                          <p:spTgt spid="3">
                                            <p:txEl>
                                              <p:pRg st="9" end="9"/>
                                            </p:txEl>
                                          </p:spTgt>
                                        </p:tgtEl>
                                        <p:attrNameLst>
                                          <p:attrName>ppt_w</p:attrName>
                                        </p:attrNameLst>
                                      </p:cBhvr>
                                      <p:tavLst>
                                        <p:tav tm="0">
                                          <p:val>
                                            <p:strVal val="#ppt_w*0.70"/>
                                          </p:val>
                                        </p:tav>
                                        <p:tav tm="100000">
                                          <p:val>
                                            <p:strVal val="#ppt_w"/>
                                          </p:val>
                                        </p:tav>
                                      </p:tavLst>
                                    </p:anim>
                                    <p:anim calcmode="lin" valueType="num">
                                      <p:cBhvr>
                                        <p:cTn id="57" dur="5000" fill="hold"/>
                                        <p:tgtEl>
                                          <p:spTgt spid="3">
                                            <p:txEl>
                                              <p:pRg st="9" end="9"/>
                                            </p:txEl>
                                          </p:spTgt>
                                        </p:tgtEl>
                                        <p:attrNameLst>
                                          <p:attrName>ppt_h</p:attrName>
                                        </p:attrNameLst>
                                      </p:cBhvr>
                                      <p:tavLst>
                                        <p:tav tm="0">
                                          <p:val>
                                            <p:strVal val="#ppt_h"/>
                                          </p:val>
                                        </p:tav>
                                        <p:tav tm="100000">
                                          <p:val>
                                            <p:strVal val="#ppt_h"/>
                                          </p:val>
                                        </p:tav>
                                      </p:tavLst>
                                    </p:anim>
                                    <p:animEffect transition="in" filter="fade">
                                      <p:cBhvr>
                                        <p:cTn id="58" dur="5000"/>
                                        <p:tgtEl>
                                          <p:spTgt spid="3">
                                            <p:txEl>
                                              <p:pRg st="9" end="9"/>
                                            </p:txEl>
                                          </p:spTgt>
                                        </p:tgtEl>
                                      </p:cBhvr>
                                    </p:animEffect>
                                  </p:childTnLst>
                                </p:cTn>
                              </p:par>
                            </p:childTnLst>
                          </p:cTn>
                        </p:par>
                      </p:childTnLst>
                    </p:cTn>
                  </p:par>
                  <p:par>
                    <p:cTn id="59" fill="hold">
                      <p:stCondLst>
                        <p:cond delay="indefinite"/>
                      </p:stCondLst>
                      <p:childTnLst>
                        <p:par>
                          <p:cTn id="60" fill="hold">
                            <p:stCondLst>
                              <p:cond delay="0"/>
                            </p:stCondLst>
                            <p:childTnLst>
                              <p:par>
                                <p:cTn id="61" presetID="55" presetClass="entr" presetSubtype="0" fill="hold" grpId="0" nodeType="clickEffect">
                                  <p:stCondLst>
                                    <p:cond delay="0"/>
                                  </p:stCondLst>
                                  <p:childTnLst>
                                    <p:set>
                                      <p:cBhvr>
                                        <p:cTn id="62" dur="1" fill="hold">
                                          <p:stCondLst>
                                            <p:cond delay="0"/>
                                          </p:stCondLst>
                                        </p:cTn>
                                        <p:tgtEl>
                                          <p:spTgt spid="3">
                                            <p:txEl>
                                              <p:pRg st="10" end="10"/>
                                            </p:txEl>
                                          </p:spTgt>
                                        </p:tgtEl>
                                        <p:attrNameLst>
                                          <p:attrName>style.visibility</p:attrName>
                                        </p:attrNameLst>
                                      </p:cBhvr>
                                      <p:to>
                                        <p:strVal val="visible"/>
                                      </p:to>
                                    </p:set>
                                    <p:anim calcmode="lin" valueType="num">
                                      <p:cBhvr>
                                        <p:cTn id="63" dur="1000" fill="hold"/>
                                        <p:tgtEl>
                                          <p:spTgt spid="3">
                                            <p:txEl>
                                              <p:pRg st="10" end="10"/>
                                            </p:txEl>
                                          </p:spTgt>
                                        </p:tgtEl>
                                        <p:attrNameLst>
                                          <p:attrName>ppt_w</p:attrName>
                                        </p:attrNameLst>
                                      </p:cBhvr>
                                      <p:tavLst>
                                        <p:tav tm="0">
                                          <p:val>
                                            <p:strVal val="#ppt_w*0.70"/>
                                          </p:val>
                                        </p:tav>
                                        <p:tav tm="100000">
                                          <p:val>
                                            <p:strVal val="#ppt_w"/>
                                          </p:val>
                                        </p:tav>
                                      </p:tavLst>
                                    </p:anim>
                                    <p:anim calcmode="lin" valueType="num">
                                      <p:cBhvr>
                                        <p:cTn id="64" dur="1000" fill="hold"/>
                                        <p:tgtEl>
                                          <p:spTgt spid="3">
                                            <p:txEl>
                                              <p:pRg st="10" end="10"/>
                                            </p:txEl>
                                          </p:spTgt>
                                        </p:tgtEl>
                                        <p:attrNameLst>
                                          <p:attrName>ppt_h</p:attrName>
                                        </p:attrNameLst>
                                      </p:cBhvr>
                                      <p:tavLst>
                                        <p:tav tm="0">
                                          <p:val>
                                            <p:strVal val="#ppt_h"/>
                                          </p:val>
                                        </p:tav>
                                        <p:tav tm="100000">
                                          <p:val>
                                            <p:strVal val="#ppt_h"/>
                                          </p:val>
                                        </p:tav>
                                      </p:tavLst>
                                    </p:anim>
                                    <p:animEffect transition="in" filter="fade">
                                      <p:cBhvr>
                                        <p:cTn id="65" dur="10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Aren’t There Other Financial Risk Management Tools for Dairy Farmers?</a:t>
            </a:r>
            <a:endParaRPr lang="en-US" dirty="0"/>
          </a:p>
        </p:txBody>
      </p:sp>
      <p:sp>
        <p:nvSpPr>
          <p:cNvPr id="3" name="Content Placeholder 2"/>
          <p:cNvSpPr>
            <a:spLocks noGrp="1"/>
          </p:cNvSpPr>
          <p:nvPr>
            <p:ph idx="1"/>
          </p:nvPr>
        </p:nvSpPr>
        <p:spPr>
          <a:xfrm>
            <a:off x="457200" y="1510886"/>
            <a:ext cx="8229600" cy="4904827"/>
          </a:xfrm>
        </p:spPr>
        <p:txBody>
          <a:bodyPr>
            <a:normAutofit fontScale="77500" lnSpcReduction="20000"/>
          </a:bodyPr>
          <a:lstStyle/>
          <a:p>
            <a:pPr>
              <a:lnSpc>
                <a:spcPct val="120000"/>
              </a:lnSpc>
            </a:pPr>
            <a:r>
              <a:rPr lang="en-US" dirty="0" smtClean="0"/>
              <a:t>Absolutely!</a:t>
            </a:r>
          </a:p>
          <a:p>
            <a:pPr>
              <a:lnSpc>
                <a:spcPct val="120000"/>
              </a:lnSpc>
            </a:pPr>
            <a:r>
              <a:rPr lang="en-US" dirty="0" smtClean="0"/>
              <a:t>Public Tools:  LGM-Dairy and now MPP-Dairy (pick one)</a:t>
            </a:r>
          </a:p>
          <a:p>
            <a:pPr>
              <a:lnSpc>
                <a:spcPct val="120000"/>
              </a:lnSpc>
            </a:pPr>
            <a:r>
              <a:rPr lang="en-US" dirty="0" smtClean="0"/>
              <a:t>Private Sector Tools (things a farmer can do on his own):</a:t>
            </a:r>
          </a:p>
          <a:p>
            <a:pPr lvl="1">
              <a:lnSpc>
                <a:spcPct val="120000"/>
              </a:lnSpc>
            </a:pPr>
            <a:r>
              <a:rPr lang="en-US" dirty="0" smtClean="0"/>
              <a:t>Hedging milk (Class III &amp; IV), corn, SBM</a:t>
            </a:r>
          </a:p>
          <a:p>
            <a:pPr lvl="1">
              <a:lnSpc>
                <a:spcPct val="120000"/>
              </a:lnSpc>
            </a:pPr>
            <a:r>
              <a:rPr lang="en-US" dirty="0" smtClean="0"/>
              <a:t>Options: PUT milk to floor milk price, CALL to cap corn and SBM prices</a:t>
            </a:r>
          </a:p>
          <a:p>
            <a:pPr lvl="1">
              <a:lnSpc>
                <a:spcPct val="120000"/>
              </a:lnSpc>
            </a:pPr>
            <a:r>
              <a:rPr lang="en-US" dirty="0" smtClean="0"/>
              <a:t>Forward contracting feed</a:t>
            </a:r>
          </a:p>
          <a:p>
            <a:pPr lvl="1">
              <a:lnSpc>
                <a:spcPct val="120000"/>
              </a:lnSpc>
            </a:pPr>
            <a:r>
              <a:rPr lang="en-US" dirty="0" smtClean="0"/>
              <a:t>Advance purchase of feed</a:t>
            </a:r>
          </a:p>
          <a:p>
            <a:pPr>
              <a:lnSpc>
                <a:spcPct val="120000"/>
              </a:lnSpc>
            </a:pPr>
            <a:r>
              <a:rPr lang="en-US" dirty="0" smtClean="0"/>
              <a:t>Collective Solutions (things farmers do with help):</a:t>
            </a:r>
          </a:p>
          <a:p>
            <a:pPr lvl="1">
              <a:lnSpc>
                <a:spcPct val="120000"/>
              </a:lnSpc>
            </a:pPr>
            <a:r>
              <a:rPr lang="en-US" dirty="0" smtClean="0"/>
              <a:t>Forward pricing: cooperative or other buyer offers a fixed price contract for a future period and uses futures markets to protect their position. </a:t>
            </a:r>
            <a:endParaRPr lang="en-US" dirty="0"/>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6</a:t>
            </a:fld>
            <a:endParaRPr lang="en-US"/>
          </a:p>
        </p:txBody>
      </p:sp>
    </p:spTree>
    <p:extLst>
      <p:ext uri="{BB962C8B-B14F-4D97-AF65-F5344CB8AC3E}">
        <p14:creationId xmlns:p14="http://schemas.microsoft.com/office/powerpoint/2010/main" val="4224974719"/>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p:tgtEl>
                                          <p:spTgt spid="3">
                                            <p:txEl>
                                              <p:pRg st="0" end="0"/>
                                            </p:txEl>
                                          </p:spTgt>
                                        </p:tgtEl>
                                        <p:attrNameLst>
                                          <p:attrName>ppt_y</p:attrName>
                                        </p:attrNameLst>
                                      </p:cBhvr>
                                      <p:tavLst>
                                        <p:tav tm="0">
                                          <p:val>
                                            <p:strVal val="#ppt_y+#ppt_h*1.125000"/>
                                          </p:val>
                                        </p:tav>
                                        <p:tav tm="100000">
                                          <p:val>
                                            <p:strVal val="#ppt_y"/>
                                          </p:val>
                                        </p:tav>
                                      </p:tavLst>
                                    </p:anim>
                                    <p:animEffect transition="in" filter="wipe(up)">
                                      <p:cBhvr>
                                        <p:cTn id="8" dur="500"/>
                                        <p:tgtEl>
                                          <p:spTgt spid="3">
                                            <p:txEl>
                                              <p:pRg st="0" end="0"/>
                                            </p:txEl>
                                          </p:spTgt>
                                        </p:tgtEl>
                                      </p:cBhvr>
                                    </p:animEffect>
                                  </p:childTnLst>
                                </p:cTn>
                              </p:par>
                            </p:childTnLst>
                          </p:cTn>
                        </p:par>
                      </p:childTnLst>
                    </p:cTn>
                  </p:par>
                  <p:par>
                    <p:cTn id="9" fill="hold">
                      <p:stCondLst>
                        <p:cond delay="indefinite"/>
                      </p:stCondLst>
                      <p:childTnLst>
                        <p:par>
                          <p:cTn id="10" fill="hold">
                            <p:stCondLst>
                              <p:cond delay="0"/>
                            </p:stCondLst>
                            <p:childTnLst>
                              <p:par>
                                <p:cTn id="11" presetID="1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1000"/>
                                        <p:tgtEl>
                                          <p:spTgt spid="3">
                                            <p:txEl>
                                              <p:pRg st="1" end="1"/>
                                            </p:txEl>
                                          </p:spTgt>
                                        </p:tgtEl>
                                        <p:attrNameLst>
                                          <p:attrName>ppt_y</p:attrName>
                                        </p:attrNameLst>
                                      </p:cBhvr>
                                      <p:tavLst>
                                        <p:tav tm="0">
                                          <p:val>
                                            <p:strVal val="#ppt_y+#ppt_h*1.125000"/>
                                          </p:val>
                                        </p:tav>
                                        <p:tav tm="100000">
                                          <p:val>
                                            <p:strVal val="#ppt_y"/>
                                          </p:val>
                                        </p:tav>
                                      </p:tavLst>
                                    </p:anim>
                                    <p:animEffect transition="in" filter="wipe(up)">
                                      <p:cBhvr>
                                        <p:cTn id="14" dur="1000"/>
                                        <p:tgtEl>
                                          <p:spTgt spid="3">
                                            <p:txEl>
                                              <p:pRg st="1" end="1"/>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1000"/>
                                        <p:tgtEl>
                                          <p:spTgt spid="3">
                                            <p:txEl>
                                              <p:pRg st="2" end="2"/>
                                            </p:txEl>
                                          </p:spTgt>
                                        </p:tgtEl>
                                        <p:attrNameLst>
                                          <p:attrName>ppt_y</p:attrName>
                                        </p:attrNameLst>
                                      </p:cBhvr>
                                      <p:tavLst>
                                        <p:tav tm="0">
                                          <p:val>
                                            <p:strVal val="#ppt_y+#ppt_h*1.125000"/>
                                          </p:val>
                                        </p:tav>
                                        <p:tav tm="100000">
                                          <p:val>
                                            <p:strVal val="#ppt_y"/>
                                          </p:val>
                                        </p:tav>
                                      </p:tavLst>
                                    </p:anim>
                                    <p:animEffect transition="in" filter="wipe(up)">
                                      <p:cBhvr>
                                        <p:cTn id="20" dur="1000"/>
                                        <p:tgtEl>
                                          <p:spTgt spid="3">
                                            <p:txEl>
                                              <p:pRg st="2" end="2"/>
                                            </p:txEl>
                                          </p:spTgt>
                                        </p:tgtEl>
                                      </p:cBhvr>
                                    </p:animEffect>
                                  </p:childTnLst>
                                </p:cTn>
                              </p:par>
                              <p:par>
                                <p:cTn id="21" presetID="1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1000"/>
                                        <p:tgtEl>
                                          <p:spTgt spid="3">
                                            <p:txEl>
                                              <p:pRg st="3" end="3"/>
                                            </p:txEl>
                                          </p:spTgt>
                                        </p:tgtEl>
                                        <p:attrNameLst>
                                          <p:attrName>ppt_y</p:attrName>
                                        </p:attrNameLst>
                                      </p:cBhvr>
                                      <p:tavLst>
                                        <p:tav tm="0">
                                          <p:val>
                                            <p:strVal val="#ppt_y+#ppt_h*1.125000"/>
                                          </p:val>
                                        </p:tav>
                                        <p:tav tm="100000">
                                          <p:val>
                                            <p:strVal val="#ppt_y"/>
                                          </p:val>
                                        </p:tav>
                                      </p:tavLst>
                                    </p:anim>
                                    <p:animEffect transition="in" filter="wipe(up)">
                                      <p:cBhvr>
                                        <p:cTn id="24" dur="1000"/>
                                        <p:tgtEl>
                                          <p:spTgt spid="3">
                                            <p:txEl>
                                              <p:pRg st="3" end="3"/>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2000"/>
                                        <p:tgtEl>
                                          <p:spTgt spid="3">
                                            <p:txEl>
                                              <p:pRg st="4" end="4"/>
                                            </p:txEl>
                                          </p:spTgt>
                                        </p:tgtEl>
                                        <p:attrNameLst>
                                          <p:attrName>ppt_y</p:attrName>
                                        </p:attrNameLst>
                                      </p:cBhvr>
                                      <p:tavLst>
                                        <p:tav tm="0">
                                          <p:val>
                                            <p:strVal val="#ppt_y+#ppt_h*1.125000"/>
                                          </p:val>
                                        </p:tav>
                                        <p:tav tm="100000">
                                          <p:val>
                                            <p:strVal val="#ppt_y"/>
                                          </p:val>
                                        </p:tav>
                                      </p:tavLst>
                                    </p:anim>
                                    <p:animEffect transition="in" filter="wipe(up)">
                                      <p:cBhvr>
                                        <p:cTn id="28" dur="2000"/>
                                        <p:tgtEl>
                                          <p:spTgt spid="3">
                                            <p:txEl>
                                              <p:pRg st="4" end="4"/>
                                            </p:txEl>
                                          </p:spTgt>
                                        </p:tgtEl>
                                      </p:cBhvr>
                                    </p:animEffect>
                                  </p:childTnLst>
                                </p:cTn>
                              </p:par>
                              <p:par>
                                <p:cTn id="29" presetID="1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2000"/>
                                        <p:tgtEl>
                                          <p:spTgt spid="3">
                                            <p:txEl>
                                              <p:pRg st="5" end="5"/>
                                            </p:txEl>
                                          </p:spTgt>
                                        </p:tgtEl>
                                        <p:attrNameLst>
                                          <p:attrName>ppt_y</p:attrName>
                                        </p:attrNameLst>
                                      </p:cBhvr>
                                      <p:tavLst>
                                        <p:tav tm="0">
                                          <p:val>
                                            <p:strVal val="#ppt_y+#ppt_h*1.125000"/>
                                          </p:val>
                                        </p:tav>
                                        <p:tav tm="100000">
                                          <p:val>
                                            <p:strVal val="#ppt_y"/>
                                          </p:val>
                                        </p:tav>
                                      </p:tavLst>
                                    </p:anim>
                                    <p:animEffect transition="in" filter="wipe(up)">
                                      <p:cBhvr>
                                        <p:cTn id="32" dur="2000"/>
                                        <p:tgtEl>
                                          <p:spTgt spid="3">
                                            <p:txEl>
                                              <p:pRg st="5" end="5"/>
                                            </p:txEl>
                                          </p:spTgt>
                                        </p:tgtEl>
                                      </p:cBhvr>
                                    </p:animEffect>
                                  </p:childTnLst>
                                </p:cTn>
                              </p:par>
                              <p:par>
                                <p:cTn id="33" presetID="1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2000"/>
                                        <p:tgtEl>
                                          <p:spTgt spid="3">
                                            <p:txEl>
                                              <p:pRg st="6" end="6"/>
                                            </p:txEl>
                                          </p:spTgt>
                                        </p:tgtEl>
                                        <p:attrNameLst>
                                          <p:attrName>ppt_y</p:attrName>
                                        </p:attrNameLst>
                                      </p:cBhvr>
                                      <p:tavLst>
                                        <p:tav tm="0">
                                          <p:val>
                                            <p:strVal val="#ppt_y+#ppt_h*1.125000"/>
                                          </p:val>
                                        </p:tav>
                                        <p:tav tm="100000">
                                          <p:val>
                                            <p:strVal val="#ppt_y"/>
                                          </p:val>
                                        </p:tav>
                                      </p:tavLst>
                                    </p:anim>
                                    <p:animEffect transition="in" filter="wipe(up)">
                                      <p:cBhvr>
                                        <p:cTn id="36" dur="2000"/>
                                        <p:tgtEl>
                                          <p:spTgt spid="3">
                                            <p:txEl>
                                              <p:pRg st="6" end="6"/>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12" presetClass="entr" presetSubtype="4" fill="hold" grpId="0" nodeType="click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additive="base">
                                        <p:cTn id="41" dur="1000"/>
                                        <p:tgtEl>
                                          <p:spTgt spid="3">
                                            <p:txEl>
                                              <p:pRg st="7" end="7"/>
                                            </p:txEl>
                                          </p:spTgt>
                                        </p:tgtEl>
                                        <p:attrNameLst>
                                          <p:attrName>ppt_y</p:attrName>
                                        </p:attrNameLst>
                                      </p:cBhvr>
                                      <p:tavLst>
                                        <p:tav tm="0">
                                          <p:val>
                                            <p:strVal val="#ppt_y+#ppt_h*1.125000"/>
                                          </p:val>
                                        </p:tav>
                                        <p:tav tm="100000">
                                          <p:val>
                                            <p:strVal val="#ppt_y"/>
                                          </p:val>
                                        </p:tav>
                                      </p:tavLst>
                                    </p:anim>
                                    <p:animEffect transition="in" filter="wipe(up)">
                                      <p:cBhvr>
                                        <p:cTn id="42" dur="1000"/>
                                        <p:tgtEl>
                                          <p:spTgt spid="3">
                                            <p:txEl>
                                              <p:pRg st="7" end="7"/>
                                            </p:txEl>
                                          </p:spTgt>
                                        </p:tgtEl>
                                      </p:cBhvr>
                                    </p:animEffect>
                                  </p:childTnLst>
                                </p:cTn>
                              </p:par>
                              <p:par>
                                <p:cTn id="43" presetID="12" presetClass="entr" presetSubtype="4" fill="hold" grpId="0" nodeType="with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anim calcmode="lin" valueType="num">
                                      <p:cBhvr additive="base">
                                        <p:cTn id="45" dur="1000"/>
                                        <p:tgtEl>
                                          <p:spTgt spid="3">
                                            <p:txEl>
                                              <p:pRg st="8" end="8"/>
                                            </p:txEl>
                                          </p:spTgt>
                                        </p:tgtEl>
                                        <p:attrNameLst>
                                          <p:attrName>ppt_y</p:attrName>
                                        </p:attrNameLst>
                                      </p:cBhvr>
                                      <p:tavLst>
                                        <p:tav tm="0">
                                          <p:val>
                                            <p:strVal val="#ppt_y+#ppt_h*1.125000"/>
                                          </p:val>
                                        </p:tav>
                                        <p:tav tm="100000">
                                          <p:val>
                                            <p:strVal val="#ppt_y"/>
                                          </p:val>
                                        </p:tav>
                                      </p:tavLst>
                                    </p:anim>
                                    <p:animEffect transition="in" filter="wipe(up)">
                                      <p:cBhvr>
                                        <p:cTn id="46" dur="1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Do We Need Another Tool?</a:t>
            </a:r>
            <a:endParaRPr lang="en-US" dirty="0"/>
          </a:p>
        </p:txBody>
      </p:sp>
      <p:sp>
        <p:nvSpPr>
          <p:cNvPr id="3" name="Content Placeholder 2"/>
          <p:cNvSpPr>
            <a:spLocks noGrp="1"/>
          </p:cNvSpPr>
          <p:nvPr>
            <p:ph idx="1"/>
          </p:nvPr>
        </p:nvSpPr>
        <p:spPr/>
        <p:txBody>
          <a:bodyPr>
            <a:normAutofit fontScale="77500" lnSpcReduction="20000"/>
          </a:bodyPr>
          <a:lstStyle/>
          <a:p>
            <a:pPr>
              <a:lnSpc>
                <a:spcPct val="120000"/>
              </a:lnSpc>
            </a:pPr>
            <a:r>
              <a:rPr lang="en-US" dirty="0" smtClean="0"/>
              <a:t>3 </a:t>
            </a:r>
            <a:r>
              <a:rPr lang="en-US" dirty="0"/>
              <a:t>key characteristics of Volatility </a:t>
            </a:r>
            <a:endParaRPr lang="en-US" dirty="0" smtClean="0"/>
          </a:p>
          <a:p>
            <a:pPr lvl="1">
              <a:lnSpc>
                <a:spcPct val="120000"/>
              </a:lnSpc>
            </a:pPr>
            <a:r>
              <a:rPr lang="en-US" dirty="0" smtClean="0">
                <a:solidFill>
                  <a:schemeClr val="accent6">
                    <a:lumMod val="50000"/>
                  </a:schemeClr>
                </a:solidFill>
              </a:rPr>
              <a:t>Certainty (I know the future price)</a:t>
            </a:r>
          </a:p>
          <a:p>
            <a:pPr lvl="1">
              <a:lnSpc>
                <a:spcPct val="120000"/>
              </a:lnSpc>
            </a:pPr>
            <a:r>
              <a:rPr lang="en-US" dirty="0" smtClean="0">
                <a:solidFill>
                  <a:schemeClr val="accent6">
                    <a:lumMod val="50000"/>
                  </a:schemeClr>
                </a:solidFill>
              </a:rPr>
              <a:t>Adequacy (I can get by with the future price)</a:t>
            </a:r>
          </a:p>
          <a:p>
            <a:pPr lvl="1">
              <a:lnSpc>
                <a:spcPct val="120000"/>
              </a:lnSpc>
            </a:pPr>
            <a:r>
              <a:rPr lang="en-US" dirty="0" smtClean="0">
                <a:solidFill>
                  <a:schemeClr val="accent6">
                    <a:lumMod val="50000"/>
                  </a:schemeClr>
                </a:solidFill>
              </a:rPr>
              <a:t>Stability (future prices bounce around faster than I can handle)</a:t>
            </a:r>
          </a:p>
          <a:p>
            <a:pPr>
              <a:lnSpc>
                <a:spcPct val="120000"/>
              </a:lnSpc>
            </a:pPr>
            <a:r>
              <a:rPr lang="en-US" dirty="0" smtClean="0"/>
              <a:t>Futures contracts are great for </a:t>
            </a:r>
            <a:r>
              <a:rPr lang="en-US" u="sng" dirty="0" smtClean="0"/>
              <a:t>Certainty</a:t>
            </a:r>
            <a:r>
              <a:rPr lang="en-US" dirty="0" smtClean="0"/>
              <a:t> but no guarantee of adequacy (and don’t change market stability)</a:t>
            </a:r>
          </a:p>
          <a:p>
            <a:pPr>
              <a:lnSpc>
                <a:spcPct val="120000"/>
              </a:lnSpc>
            </a:pPr>
            <a:r>
              <a:rPr lang="en-US" dirty="0" smtClean="0"/>
              <a:t>Countercyclical payments help with </a:t>
            </a:r>
            <a:r>
              <a:rPr lang="en-US" u="sng" dirty="0" smtClean="0"/>
              <a:t>Adequacy</a:t>
            </a:r>
          </a:p>
          <a:p>
            <a:pPr>
              <a:lnSpc>
                <a:spcPct val="120000"/>
              </a:lnSpc>
            </a:pPr>
            <a:r>
              <a:rPr lang="en-US" dirty="0" smtClean="0"/>
              <a:t>Price supports could lead to greater </a:t>
            </a:r>
            <a:r>
              <a:rPr lang="en-US" u="sng" dirty="0" smtClean="0"/>
              <a:t>Stability</a:t>
            </a:r>
            <a:r>
              <a:rPr lang="en-US" dirty="0" smtClean="0"/>
              <a:t> but the cost is prohibitive</a:t>
            </a:r>
          </a:p>
          <a:p>
            <a:pPr>
              <a:lnSpc>
                <a:spcPct val="120000"/>
              </a:lnSpc>
            </a:pPr>
            <a:r>
              <a:rPr lang="en-US" dirty="0" smtClean="0">
                <a:solidFill>
                  <a:srgbClr val="984807"/>
                </a:solidFill>
              </a:rPr>
              <a:t>MPP-Dairy operates primarily to help with Adequacy</a:t>
            </a:r>
            <a:endParaRPr lang="en-US" dirty="0">
              <a:solidFill>
                <a:srgbClr val="984807"/>
              </a:solidFill>
            </a:endParaRPr>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7</a:t>
            </a:fld>
            <a:endParaRPr lang="en-US"/>
          </a:p>
        </p:txBody>
      </p:sp>
    </p:spTree>
    <p:extLst>
      <p:ext uri="{BB962C8B-B14F-4D97-AF65-F5344CB8AC3E}">
        <p14:creationId xmlns:p14="http://schemas.microsoft.com/office/powerpoint/2010/main" val="180611245"/>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Basic Design of MPP-Dairy</a:t>
            </a:r>
            <a:br>
              <a:rPr lang="en-US" dirty="0" smtClean="0"/>
            </a:br>
            <a:r>
              <a:rPr lang="en-US" dirty="0" smtClean="0"/>
              <a:t>Key Questions, Key Characteristics</a:t>
            </a:r>
            <a:endParaRPr lang="en-US" dirty="0"/>
          </a:p>
        </p:txBody>
      </p:sp>
      <p:sp>
        <p:nvSpPr>
          <p:cNvPr id="3" name="Content Placeholder 2"/>
          <p:cNvSpPr>
            <a:spLocks noGrp="1"/>
          </p:cNvSpPr>
          <p:nvPr>
            <p:ph idx="1"/>
          </p:nvPr>
        </p:nvSpPr>
        <p:spPr/>
        <p:txBody>
          <a:bodyPr>
            <a:normAutofit fontScale="85000" lnSpcReduction="10000"/>
          </a:bodyPr>
          <a:lstStyle/>
          <a:p>
            <a:pPr marL="514350" indent="-514350">
              <a:buFont typeface="+mj-lt"/>
              <a:buAutoNum type="arabicPeriod"/>
            </a:pPr>
            <a:r>
              <a:rPr lang="en-US" dirty="0" smtClean="0"/>
              <a:t>Am I eligible?</a:t>
            </a:r>
          </a:p>
          <a:p>
            <a:pPr marL="514350" indent="-514350">
              <a:buFont typeface="+mj-lt"/>
              <a:buAutoNum type="arabicPeriod"/>
            </a:pPr>
            <a:r>
              <a:rPr lang="en-US" dirty="0" smtClean="0"/>
              <a:t>What is my Production History?</a:t>
            </a:r>
          </a:p>
          <a:p>
            <a:pPr marL="514350" indent="-514350">
              <a:buFont typeface="+mj-lt"/>
              <a:buAutoNum type="arabicPeriod"/>
            </a:pPr>
            <a:r>
              <a:rPr lang="en-US" dirty="0" smtClean="0"/>
              <a:t>How much of my PH do I want to “cover” under this program – Covered Production History?</a:t>
            </a:r>
          </a:p>
          <a:p>
            <a:pPr marL="514350" indent="-514350">
              <a:buFont typeface="+mj-lt"/>
              <a:buAutoNum type="arabicPeriod"/>
            </a:pPr>
            <a:r>
              <a:rPr lang="en-US" dirty="0" smtClean="0"/>
              <a:t>What is the national Actual Dairy Producer Margin?</a:t>
            </a:r>
          </a:p>
          <a:p>
            <a:pPr marL="514350" indent="-514350">
              <a:buFont typeface="+mj-lt"/>
              <a:buAutoNum type="arabicPeriod"/>
            </a:pPr>
            <a:r>
              <a:rPr lang="en-US" dirty="0" smtClean="0"/>
              <a:t>How low can the ADPH go before I want to get a benefit payment?  How much am I willing to pay to get a benefit payment?</a:t>
            </a:r>
          </a:p>
          <a:p>
            <a:pPr marL="514350" indent="-514350">
              <a:buFont typeface="+mj-lt"/>
              <a:buAutoNum type="arabicPeriod"/>
            </a:pPr>
            <a:r>
              <a:rPr lang="en-US" dirty="0" smtClean="0"/>
              <a:t>I pay USDA the premium (for sure).  USDA pays me a benefit (if it is triggered).</a:t>
            </a:r>
          </a:p>
          <a:p>
            <a:pPr marL="514350" indent="-514350">
              <a:buFont typeface="+mj-lt"/>
              <a:buAutoNum type="arabicPeriod"/>
            </a:pPr>
            <a:r>
              <a:rPr lang="en-US" dirty="0" smtClean="0"/>
              <a:t>Repeat annually through 2018.</a:t>
            </a:r>
            <a:endParaRPr lang="en-US" dirty="0"/>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8</a:t>
            </a:fld>
            <a:endParaRPr lang="en-US"/>
          </a:p>
        </p:txBody>
      </p:sp>
    </p:spTree>
    <p:extLst>
      <p:ext uri="{BB962C8B-B14F-4D97-AF65-F5344CB8AC3E}">
        <p14:creationId xmlns:p14="http://schemas.microsoft.com/office/powerpoint/2010/main" val="2577951638"/>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dissolv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ssolv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ssolv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dissolv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dissolve">
                                      <p:cBhvr>
                                        <p:cTn id="37"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Basic Design of MPP-Dairy</a:t>
            </a:r>
            <a:br>
              <a:rPr lang="en-US" dirty="0" smtClean="0"/>
            </a:br>
            <a:r>
              <a:rPr lang="en-US" dirty="0" smtClean="0"/>
              <a:t>Registration Period (enrollment, sign-up)</a:t>
            </a:r>
            <a:endParaRPr lang="en-US" dirty="0"/>
          </a:p>
        </p:txBody>
      </p:sp>
      <p:sp>
        <p:nvSpPr>
          <p:cNvPr id="3" name="Content Placeholder 2"/>
          <p:cNvSpPr>
            <a:spLocks noGrp="1"/>
          </p:cNvSpPr>
          <p:nvPr>
            <p:ph idx="1"/>
          </p:nvPr>
        </p:nvSpPr>
        <p:spPr/>
        <p:txBody>
          <a:bodyPr>
            <a:normAutofit fontScale="85000" lnSpcReduction="20000"/>
          </a:bodyPr>
          <a:lstStyle/>
          <a:p>
            <a:pPr marL="514350" indent="-514350">
              <a:lnSpc>
                <a:spcPct val="120000"/>
              </a:lnSpc>
              <a:buFont typeface="+mj-lt"/>
              <a:buAutoNum type="arabicPeriod"/>
            </a:pPr>
            <a:r>
              <a:rPr lang="en-US" dirty="0" smtClean="0"/>
              <a:t>Producers establish their production history once, unless there is some change in status. [CCC-781]</a:t>
            </a:r>
          </a:p>
          <a:p>
            <a:pPr marL="514350" indent="-514350">
              <a:lnSpc>
                <a:spcPct val="120000"/>
              </a:lnSpc>
              <a:buFont typeface="+mj-lt"/>
              <a:buAutoNum type="arabicPeriod"/>
            </a:pPr>
            <a:r>
              <a:rPr lang="en-US" dirty="0" smtClean="0"/>
              <a:t>Producers “register” – select coverage levels – annually, corresponding to the calendar years in which program benefits apply [CCC-782]</a:t>
            </a:r>
          </a:p>
          <a:p>
            <a:pPr marL="1028700" lvl="1" indent="-342900">
              <a:lnSpc>
                <a:spcPct val="120000"/>
              </a:lnSpc>
              <a:buFont typeface="Wingdings" charset="2"/>
              <a:buChar char="ü"/>
            </a:pPr>
            <a:r>
              <a:rPr lang="en-US" sz="2100" dirty="0" smtClean="0"/>
              <a:t>2014:  2 September to 28 November 2014</a:t>
            </a:r>
          </a:p>
          <a:p>
            <a:pPr marL="1028700" lvl="1" indent="-342900">
              <a:lnSpc>
                <a:spcPct val="120000"/>
              </a:lnSpc>
              <a:buFont typeface="Wingdings" charset="2"/>
              <a:buChar char="ü"/>
            </a:pPr>
            <a:r>
              <a:rPr lang="en-US" sz="2100" dirty="0" smtClean="0"/>
              <a:t>2015:</a:t>
            </a:r>
            <a:r>
              <a:rPr lang="en-US" sz="2100" dirty="0"/>
              <a:t> 2 September to 28 November </a:t>
            </a:r>
            <a:r>
              <a:rPr lang="en-US" sz="2100" dirty="0" smtClean="0"/>
              <a:t>2014</a:t>
            </a:r>
          </a:p>
          <a:p>
            <a:pPr marL="1028700" lvl="1" indent="-342900">
              <a:lnSpc>
                <a:spcPct val="120000"/>
              </a:lnSpc>
              <a:buFont typeface="Wingdings" charset="2"/>
              <a:buChar char="ü"/>
            </a:pPr>
            <a:r>
              <a:rPr lang="en-US" sz="2100" dirty="0" smtClean="0"/>
              <a:t>2016: 1 July to 30 September 2015</a:t>
            </a:r>
          </a:p>
          <a:p>
            <a:pPr marL="1028700" lvl="1" indent="-342900">
              <a:lnSpc>
                <a:spcPct val="120000"/>
              </a:lnSpc>
              <a:buFont typeface="Wingdings" charset="2"/>
              <a:buChar char="ü"/>
            </a:pPr>
            <a:r>
              <a:rPr lang="en-US" sz="2100" dirty="0" smtClean="0"/>
              <a:t>2017: </a:t>
            </a:r>
            <a:r>
              <a:rPr lang="en-US" sz="2100" dirty="0"/>
              <a:t>1 July to 30 September </a:t>
            </a:r>
            <a:r>
              <a:rPr lang="en-US" sz="2100" dirty="0" smtClean="0"/>
              <a:t>2016</a:t>
            </a:r>
            <a:endParaRPr lang="en-US" sz="2100" dirty="0"/>
          </a:p>
          <a:p>
            <a:pPr marL="1028700" lvl="1" indent="-342900">
              <a:lnSpc>
                <a:spcPct val="120000"/>
              </a:lnSpc>
              <a:buFont typeface="Wingdings" charset="2"/>
              <a:buChar char="ü"/>
            </a:pPr>
            <a:r>
              <a:rPr lang="en-US" sz="2100" dirty="0" smtClean="0"/>
              <a:t>2018: 3 </a:t>
            </a:r>
            <a:r>
              <a:rPr lang="en-US" sz="2100" dirty="0"/>
              <a:t>July to </a:t>
            </a:r>
            <a:r>
              <a:rPr lang="en-US" sz="2100" dirty="0" smtClean="0"/>
              <a:t>2 October 2017</a:t>
            </a:r>
          </a:p>
          <a:p>
            <a:pPr marL="514350" indent="-514350">
              <a:lnSpc>
                <a:spcPct val="120000"/>
              </a:lnSpc>
              <a:buFont typeface="+mj-lt"/>
              <a:buAutoNum type="arabicPeriod"/>
            </a:pPr>
            <a:r>
              <a:rPr lang="en-US" dirty="0" smtClean="0"/>
              <a:t>YOU DON’T HAVE TO ENROLL NOW </a:t>
            </a:r>
            <a:r>
              <a:rPr lang="en-US" sz="2800" i="1" dirty="0" smtClean="0"/>
              <a:t>(but if you don’t register in 2015 you will forego the first “bump”)</a:t>
            </a:r>
            <a:endParaRPr lang="en-US" i="1" dirty="0"/>
          </a:p>
        </p:txBody>
      </p:sp>
      <p:sp>
        <p:nvSpPr>
          <p:cNvPr id="4" name="Date Placeholder 3"/>
          <p:cNvSpPr>
            <a:spLocks noGrp="1"/>
          </p:cNvSpPr>
          <p:nvPr>
            <p:ph type="dt" sz="half" idx="10"/>
          </p:nvPr>
        </p:nvSpPr>
        <p:spPr/>
        <p:txBody>
          <a:bodyPr/>
          <a:lstStyle/>
          <a:p>
            <a:r>
              <a:rPr lang="en-US" smtClean="0"/>
              <a:t>9 September 2014</a:t>
            </a:r>
            <a:endParaRPr lang="en-US"/>
          </a:p>
        </p:txBody>
      </p:sp>
      <p:sp>
        <p:nvSpPr>
          <p:cNvPr id="5" name="Footer Placeholder 4"/>
          <p:cNvSpPr>
            <a:spLocks noGrp="1"/>
          </p:cNvSpPr>
          <p:nvPr>
            <p:ph type="ftr" sz="quarter" idx="11"/>
          </p:nvPr>
        </p:nvSpPr>
        <p:spPr/>
        <p:txBody>
          <a:bodyPr/>
          <a:lstStyle/>
          <a:p>
            <a:r>
              <a:rPr lang="en-US" smtClean="0"/>
              <a:t>The National Program on Dairy Markets and Policy</a:t>
            </a:r>
            <a:endParaRPr lang="en-US"/>
          </a:p>
        </p:txBody>
      </p:sp>
      <p:sp>
        <p:nvSpPr>
          <p:cNvPr id="6" name="Slide Number Placeholder 5"/>
          <p:cNvSpPr>
            <a:spLocks noGrp="1"/>
          </p:cNvSpPr>
          <p:nvPr>
            <p:ph type="sldNum" sz="quarter" idx="12"/>
          </p:nvPr>
        </p:nvSpPr>
        <p:spPr/>
        <p:txBody>
          <a:bodyPr/>
          <a:lstStyle/>
          <a:p>
            <a:fld id="{703056D5-ACE5-4B4C-9651-13F66B6DECE5}" type="slidenum">
              <a:rPr lang="en-US" smtClean="0"/>
              <a:pPr/>
              <a:t>9</a:t>
            </a:fld>
            <a:endParaRPr lang="en-US"/>
          </a:p>
        </p:txBody>
      </p:sp>
    </p:spTree>
    <p:extLst>
      <p:ext uri="{BB962C8B-B14F-4D97-AF65-F5344CB8AC3E}">
        <p14:creationId xmlns:p14="http://schemas.microsoft.com/office/powerpoint/2010/main" val="36529059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dissolv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dissolve">
                                      <p:cBhvr>
                                        <p:cTn id="12" dur="500"/>
                                        <p:tgtEl>
                                          <p:spTgt spid="3">
                                            <p:txEl>
                                              <p:pRg st="1" end="1"/>
                                            </p:txEl>
                                          </p:spTgt>
                                        </p:tgtEl>
                                      </p:cBhvr>
                                    </p:animEffect>
                                  </p:childTnLst>
                                </p:cTn>
                              </p:par>
                              <p:par>
                                <p:cTn id="13" presetID="9"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dissolve">
                                      <p:cBhvr>
                                        <p:cTn id="15" dur="500"/>
                                        <p:tgtEl>
                                          <p:spTgt spid="3">
                                            <p:txEl>
                                              <p:pRg st="2" end="2"/>
                                            </p:txEl>
                                          </p:spTgt>
                                        </p:tgtEl>
                                      </p:cBhvr>
                                    </p:animEffect>
                                  </p:childTnLst>
                                </p:cTn>
                              </p:par>
                              <p:par>
                                <p:cTn id="16" presetID="9" presetClass="entr" presetSubtype="0" fill="hold" grpId="0"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dissolve">
                                      <p:cBhvr>
                                        <p:cTn id="18" dur="500"/>
                                        <p:tgtEl>
                                          <p:spTgt spid="3">
                                            <p:txEl>
                                              <p:pRg st="3" end="3"/>
                                            </p:txEl>
                                          </p:spTgt>
                                        </p:tgtEl>
                                      </p:cBhvr>
                                    </p:animEffect>
                                  </p:childTnLst>
                                </p:cTn>
                              </p:par>
                              <p:par>
                                <p:cTn id="19" presetID="9"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dissolve">
                                      <p:cBhvr>
                                        <p:cTn id="21" dur="500"/>
                                        <p:tgtEl>
                                          <p:spTgt spid="3">
                                            <p:txEl>
                                              <p:pRg st="4" end="4"/>
                                            </p:txEl>
                                          </p:spTgt>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3">
                                            <p:txEl>
                                              <p:pRg st="5" end="5"/>
                                            </p:txEl>
                                          </p:spTgt>
                                        </p:tgtEl>
                                        <p:attrNameLst>
                                          <p:attrName>style.visibility</p:attrName>
                                        </p:attrNameLst>
                                      </p:cBhvr>
                                      <p:to>
                                        <p:strVal val="visible"/>
                                      </p:to>
                                    </p:set>
                                    <p:animEffect transition="in" filter="dissolve">
                                      <p:cBhvr>
                                        <p:cTn id="24" dur="500"/>
                                        <p:tgtEl>
                                          <p:spTgt spid="3">
                                            <p:txEl>
                                              <p:pRg st="5" end="5"/>
                                            </p:txEl>
                                          </p:spTgt>
                                        </p:tgtEl>
                                      </p:cBhvr>
                                    </p:animEffect>
                                  </p:childTnLst>
                                </p:cTn>
                              </p:par>
                              <p:par>
                                <p:cTn id="25" presetID="9"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dissolv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dissolve">
                                      <p:cBhvr>
                                        <p:cTn id="3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DMAP 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DMAP L.potx</Template>
  <TotalTime>17630</TotalTime>
  <Words>2583</Words>
  <Application>Microsoft Macintosh PowerPoint</Application>
  <PresentationFormat>On-screen Show (4:3)</PresentationFormat>
  <Paragraphs>335</Paragraphs>
  <Slides>26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DMAP L</vt:lpstr>
      <vt:lpstr>Document</vt:lpstr>
      <vt:lpstr>Margin Protection Program for Dairy Producers: How the Program Works and Highlights of the Operating Rules</vt:lpstr>
      <vt:lpstr>Who is the National Program on Dairy Markets and Policy  A voluntary association of Land Grant agricultural economists who share an interest in the economics of dairy markets and policy and who are committed to provide educational and research materials to assist policy-makers and dairy industry decision-makers.</vt:lpstr>
      <vt:lpstr>What is the MPP-Dairy Producer Decision Education Project?</vt:lpstr>
      <vt:lpstr>Presentation Outline (What but also Why and Now What)</vt:lpstr>
      <vt:lpstr>Why do we have MPP-Dairy? The time was ripe for change</vt:lpstr>
      <vt:lpstr>Aren’t There Other Financial Risk Management Tools for Dairy Farmers?</vt:lpstr>
      <vt:lpstr>Why Do We Need Another Tool?</vt:lpstr>
      <vt:lpstr>The Basic Design of MPP-Dairy Key Questions, Key Characteristics</vt:lpstr>
      <vt:lpstr>The Basic Design of MPP-Dairy Registration Period (enrollment, sign-up)</vt:lpstr>
      <vt:lpstr>The Basic Design of MPP-Dairy Eligibility (must be, must have)</vt:lpstr>
      <vt:lpstr>The Basic Design of MPP-Dairy Eligibility – Ownership Structures </vt:lpstr>
      <vt:lpstr>The Basic Design of MPP-Dairy Establishing Production History (CCC-781) </vt:lpstr>
      <vt:lpstr>The Basic Design of MPP-Dairy Establishing Production History (CCC-781) </vt:lpstr>
      <vt:lpstr>The Basic Design of MPP-Dairy Establishing Production History (CCC-781) </vt:lpstr>
      <vt:lpstr>The Basic Design of MPP-Dairy Benefits Based on ADPM (Margin)</vt:lpstr>
      <vt:lpstr>Margin Calculations for 2014</vt:lpstr>
      <vt:lpstr>The Basic Design of MPP-Dairy Benefit Payments</vt:lpstr>
      <vt:lpstr>The Basic Design of MPP-Dairy Registration or Coverage Election (CCC-782)</vt:lpstr>
      <vt:lpstr>Premia for MPP-Dairy, exclusive of $100 Administrative Fee (dollars per cwt.)</vt:lpstr>
      <vt:lpstr>Premia for MPP-Dairy</vt:lpstr>
      <vt:lpstr>Historical Examples of Payment Thresholds</vt:lpstr>
      <vt:lpstr>What if something changes after my first registration?</vt:lpstr>
      <vt:lpstr>Program Design and Farmer Strategies</vt:lpstr>
      <vt:lpstr>Program Design and Farmer Strategies</vt:lpstr>
      <vt:lpstr>The Next Presentations</vt:lpstr>
      <vt:lpstr>Margin Protection Program for Dairy Producers: How the Program Works and Highlights of the Operating Rules</vt:lpstr>
    </vt:vector>
  </TitlesOfParts>
  <Company>Cornell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Novakovic</dc:creator>
  <cp:lastModifiedBy>Andrew Novakovic</cp:lastModifiedBy>
  <cp:revision>149</cp:revision>
  <dcterms:created xsi:type="dcterms:W3CDTF">2014-08-13T17:36:41Z</dcterms:created>
  <dcterms:modified xsi:type="dcterms:W3CDTF">2014-09-12T19:56:18Z</dcterms:modified>
</cp:coreProperties>
</file>